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9" r:id="rId2"/>
  </p:sldMasterIdLst>
  <p:notesMasterIdLst>
    <p:notesMasterId r:id="rId34"/>
  </p:notesMasterIdLst>
  <p:sldIdLst>
    <p:sldId id="284" r:id="rId3"/>
    <p:sldId id="295" r:id="rId4"/>
    <p:sldId id="288" r:id="rId5"/>
    <p:sldId id="296" r:id="rId6"/>
    <p:sldId id="297" r:id="rId7"/>
    <p:sldId id="294" r:id="rId8"/>
    <p:sldId id="285" r:id="rId9"/>
    <p:sldId id="305" r:id="rId10"/>
    <p:sldId id="309" r:id="rId11"/>
    <p:sldId id="316" r:id="rId12"/>
    <p:sldId id="278" r:id="rId13"/>
    <p:sldId id="303" r:id="rId14"/>
    <p:sldId id="300" r:id="rId15"/>
    <p:sldId id="310" r:id="rId16"/>
    <p:sldId id="311" r:id="rId17"/>
    <p:sldId id="314" r:id="rId18"/>
    <p:sldId id="313" r:id="rId19"/>
    <p:sldId id="302" r:id="rId20"/>
    <p:sldId id="307" r:id="rId21"/>
    <p:sldId id="286" r:id="rId22"/>
    <p:sldId id="298" r:id="rId23"/>
    <p:sldId id="306" r:id="rId24"/>
    <p:sldId id="308" r:id="rId25"/>
    <p:sldId id="315" r:id="rId26"/>
    <p:sldId id="317" r:id="rId27"/>
    <p:sldId id="293" r:id="rId28"/>
    <p:sldId id="318" r:id="rId29"/>
    <p:sldId id="304" r:id="rId30"/>
    <p:sldId id="287" r:id="rId31"/>
    <p:sldId id="301" r:id="rId32"/>
    <p:sldId id="289" r:id="rId33"/>
  </p:sldIdLst>
  <p:sldSz cx="14630400" cy="8229600"/>
  <p:notesSz cx="8229600" cy="14630400"/>
  <p:embeddedFontLst>
    <p:embeddedFont>
      <p:font typeface="B Lotus" panose="00000400000000000000" pitchFamily="2" charset="-78"/>
      <p:regular r:id="rId35"/>
      <p:bold r:id="rId36"/>
    </p:embeddedFont>
    <p:embeddedFont>
      <p:font typeface="B Nazanin" panose="00000400000000000000" pitchFamily="2" charset="-78"/>
      <p:regular r:id="rId37"/>
    </p:embeddedFont>
    <p:embeddedFont>
      <p:font typeface="B Titr" panose="00000700000000000000" pitchFamily="2" charset="-78"/>
      <p:bold r:id="rId38"/>
    </p:embeddedFont>
    <p:embeddedFont>
      <p:font typeface="Cambria Math" panose="02040503050406030204" pitchFamily="18" charset="0"/>
      <p:regular r:id="rId39"/>
    </p:embeddedFont>
    <p:embeddedFont>
      <p:font typeface="Heebo Bold" panose="020B0604020202020204" charset="-79"/>
      <p:bold r:id="rId40"/>
    </p:embeddedFont>
    <p:embeddedFont>
      <p:font typeface="Montserrat" panose="00000500000000000000" pitchFamily="2" charset="0"/>
      <p:regular r:id="rId41"/>
      <p:bold r:id="rId42"/>
      <p:italic r:id="rId43"/>
      <p:boldItalic r:id="rId44"/>
    </p:embeddedFont>
    <p:embeddedFont>
      <p:font typeface="Prata" panose="020B0604020202020204" charset="0"/>
      <p:regular r:id="rId45"/>
    </p:embeddedFont>
    <p:embeddedFont>
      <p:font typeface="Raleway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C1D"/>
    <a:srgbClr val="CFCBBF"/>
    <a:srgbClr val="F2E782"/>
    <a:srgbClr val="B3A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42" autoAdjust="0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139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39" d="100"/>
          <a:sy n="39" d="100"/>
        </p:scale>
        <p:origin x="3566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/>
              <a:t>	</a:t>
            </a:r>
            <a:r>
              <a:rPr lang="en-US"/>
              <a:t>LOA</a:t>
            </a:r>
          </a:p>
        </c:rich>
      </c:tx>
      <c:layout>
        <c:manualLayout>
          <c:xMode val="edge"/>
          <c:yMode val="edge"/>
          <c:x val="0.3943340275754717"/>
          <c:y val="4.09878041560594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1'!$B$2:$B$24</c:f>
              <c:numCache>
                <c:formatCode>###0.0;###0.0</c:formatCode>
                <c:ptCount val="22"/>
                <c:pt idx="0">
                  <c:v>78.7</c:v>
                </c:pt>
                <c:pt idx="1">
                  <c:v>80.099999999999994</c:v>
                </c:pt>
                <c:pt idx="2">
                  <c:v>82.6</c:v>
                </c:pt>
                <c:pt idx="3" formatCode="###0;###0">
                  <c:v>84</c:v>
                </c:pt>
                <c:pt idx="4" formatCode="###0.00;###0.00">
                  <c:v>84.65</c:v>
                </c:pt>
                <c:pt idx="5">
                  <c:v>86.8</c:v>
                </c:pt>
                <c:pt idx="6" formatCode="###0.00;###0.00">
                  <c:v>87.25</c:v>
                </c:pt>
                <c:pt idx="7">
                  <c:v>87.4</c:v>
                </c:pt>
                <c:pt idx="8">
                  <c:v>87.9</c:v>
                </c:pt>
                <c:pt idx="9">
                  <c:v>80.099999999999994</c:v>
                </c:pt>
                <c:pt idx="10" formatCode="###0;###0">
                  <c:v>90</c:v>
                </c:pt>
                <c:pt idx="11">
                  <c:v>92.6</c:v>
                </c:pt>
                <c:pt idx="12">
                  <c:v>97.3</c:v>
                </c:pt>
                <c:pt idx="13" formatCode="General">
                  <c:v>130.02000000000001</c:v>
                </c:pt>
                <c:pt idx="14" formatCode="General">
                  <c:v>95</c:v>
                </c:pt>
                <c:pt idx="15" formatCode="General">
                  <c:v>93</c:v>
                </c:pt>
                <c:pt idx="16" formatCode="General">
                  <c:v>110</c:v>
                </c:pt>
                <c:pt idx="17" formatCode="General">
                  <c:v>92</c:v>
                </c:pt>
                <c:pt idx="18" formatCode="General">
                  <c:v>113</c:v>
                </c:pt>
                <c:pt idx="19" formatCode="General">
                  <c:v>94</c:v>
                </c:pt>
                <c:pt idx="20" formatCode="General">
                  <c:v>84.7</c:v>
                </c:pt>
                <c:pt idx="21" formatCode="General">
                  <c:v>49.95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E06-420B-9626-74F487CD2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8885088"/>
        <c:axId val="1798874528"/>
      </c:scatterChart>
      <c:valAx>
        <c:axId val="1798885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8874528"/>
        <c:crosses val="autoZero"/>
        <c:crossBetween val="midCat"/>
      </c:valAx>
      <c:valAx>
        <c:axId val="179887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;###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88850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DEPTH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1'!$D$2:$D$24</c:f>
              <c:numCache>
                <c:formatCode>0.00</c:formatCode>
                <c:ptCount val="22"/>
                <c:pt idx="0">
                  <c:v>7</c:v>
                </c:pt>
                <c:pt idx="1">
                  <c:v>7</c:v>
                </c:pt>
                <c:pt idx="2">
                  <c:v>6.09</c:v>
                </c:pt>
                <c:pt idx="3">
                  <c:v>7.6</c:v>
                </c:pt>
                <c:pt idx="4">
                  <c:v>7.6</c:v>
                </c:pt>
                <c:pt idx="5">
                  <c:v>7.5</c:v>
                </c:pt>
                <c:pt idx="6">
                  <c:v>7.4</c:v>
                </c:pt>
                <c:pt idx="7">
                  <c:v>7.8</c:v>
                </c:pt>
                <c:pt idx="8">
                  <c:v>8</c:v>
                </c:pt>
                <c:pt idx="9">
                  <c:v>7.2</c:v>
                </c:pt>
                <c:pt idx="10">
                  <c:v>7</c:v>
                </c:pt>
                <c:pt idx="11">
                  <c:v>8</c:v>
                </c:pt>
                <c:pt idx="12">
                  <c:v>9</c:v>
                </c:pt>
                <c:pt idx="13">
                  <c:v>10</c:v>
                </c:pt>
                <c:pt idx="14">
                  <c:v>9</c:v>
                </c:pt>
                <c:pt idx="15">
                  <c:v>7.8</c:v>
                </c:pt>
                <c:pt idx="16">
                  <c:v>8.5</c:v>
                </c:pt>
                <c:pt idx="17">
                  <c:v>8</c:v>
                </c:pt>
                <c:pt idx="18">
                  <c:v>8.5</c:v>
                </c:pt>
                <c:pt idx="19">
                  <c:v>8</c:v>
                </c:pt>
                <c:pt idx="20">
                  <c:v>8</c:v>
                </c:pt>
                <c:pt idx="21">
                  <c:v>6.25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4C2-41E7-8B51-D031ED5DC4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8468720"/>
        <c:axId val="1799180176"/>
      </c:scatterChart>
      <c:valAx>
        <c:axId val="138468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180176"/>
        <c:crosses val="autoZero"/>
        <c:crossBetween val="midCat"/>
      </c:valAx>
      <c:valAx>
        <c:axId val="179918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4687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BEAM</a:t>
            </a:r>
          </a:p>
          <a:p>
            <a:pPr>
              <a:defRPr/>
            </a:pP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338659309922025"/>
          <c:y val="0.18414634146341463"/>
          <c:w val="0.79351527226979834"/>
          <c:h val="0.6586838230587028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1'!$C$2:$C$24</c:f>
              <c:numCache>
                <c:formatCode>0.00</c:formatCode>
                <c:ptCount val="22"/>
                <c:pt idx="0">
                  <c:v>16</c:v>
                </c:pt>
                <c:pt idx="1">
                  <c:v>16.2</c:v>
                </c:pt>
                <c:pt idx="2">
                  <c:v>17.670000000000002</c:v>
                </c:pt>
                <c:pt idx="3">
                  <c:v>18.8</c:v>
                </c:pt>
                <c:pt idx="4">
                  <c:v>18</c:v>
                </c:pt>
                <c:pt idx="5">
                  <c:v>18</c:v>
                </c:pt>
                <c:pt idx="6">
                  <c:v>18.8</c:v>
                </c:pt>
                <c:pt idx="7">
                  <c:v>17.600000000000001</c:v>
                </c:pt>
                <c:pt idx="8">
                  <c:v>18.8</c:v>
                </c:pt>
                <c:pt idx="9">
                  <c:v>18.399999999999999</c:v>
                </c:pt>
                <c:pt idx="10">
                  <c:v>18</c:v>
                </c:pt>
                <c:pt idx="11">
                  <c:v>19.2</c:v>
                </c:pt>
                <c:pt idx="12">
                  <c:v>20</c:v>
                </c:pt>
                <c:pt idx="13">
                  <c:v>24.04</c:v>
                </c:pt>
                <c:pt idx="14">
                  <c:v>23</c:v>
                </c:pt>
                <c:pt idx="15">
                  <c:v>20.2</c:v>
                </c:pt>
                <c:pt idx="16">
                  <c:v>22</c:v>
                </c:pt>
                <c:pt idx="17">
                  <c:v>18</c:v>
                </c:pt>
                <c:pt idx="18">
                  <c:v>20</c:v>
                </c:pt>
                <c:pt idx="19">
                  <c:v>20</c:v>
                </c:pt>
                <c:pt idx="20">
                  <c:v>18</c:v>
                </c:pt>
                <c:pt idx="21">
                  <c:v>13.4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D39-40CB-85E1-382B41EF03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9194096"/>
        <c:axId val="1799184016"/>
      </c:scatterChart>
      <c:valAx>
        <c:axId val="1799194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184016"/>
        <c:crosses val="autoZero"/>
        <c:crossBetween val="midCat"/>
      </c:valAx>
      <c:valAx>
        <c:axId val="179918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1940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DRAFT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431499021778991E-2"/>
          <c:y val="0.19536504924484416"/>
          <c:w val="0.87164288370920828"/>
          <c:h val="0.7201658258178357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1'!$E$2:$E$24</c:f>
              <c:numCache>
                <c:formatCode>0.00</c:formatCode>
                <c:ptCount val="22"/>
                <c:pt idx="0">
                  <c:v>5.9</c:v>
                </c:pt>
                <c:pt idx="1">
                  <c:v>6.15</c:v>
                </c:pt>
                <c:pt idx="2">
                  <c:v>5.07</c:v>
                </c:pt>
                <c:pt idx="3">
                  <c:v>6.2</c:v>
                </c:pt>
                <c:pt idx="4">
                  <c:v>6.43</c:v>
                </c:pt>
                <c:pt idx="5">
                  <c:v>5.9</c:v>
                </c:pt>
                <c:pt idx="6">
                  <c:v>6.05</c:v>
                </c:pt>
                <c:pt idx="7">
                  <c:v>6.25</c:v>
                </c:pt>
                <c:pt idx="8">
                  <c:v>6.5</c:v>
                </c:pt>
                <c:pt idx="9">
                  <c:v>5.8</c:v>
                </c:pt>
                <c:pt idx="10">
                  <c:v>6</c:v>
                </c:pt>
                <c:pt idx="11">
                  <c:v>6.95</c:v>
                </c:pt>
                <c:pt idx="12">
                  <c:v>6.8</c:v>
                </c:pt>
                <c:pt idx="13">
                  <c:v>6.5</c:v>
                </c:pt>
                <c:pt idx="14">
                  <c:v>7.82</c:v>
                </c:pt>
                <c:pt idx="15">
                  <c:v>5.3</c:v>
                </c:pt>
                <c:pt idx="16">
                  <c:v>6.4</c:v>
                </c:pt>
                <c:pt idx="17">
                  <c:v>6</c:v>
                </c:pt>
                <c:pt idx="18">
                  <c:v>6.5</c:v>
                </c:pt>
                <c:pt idx="19">
                  <c:v>6</c:v>
                </c:pt>
                <c:pt idx="20">
                  <c:v>6</c:v>
                </c:pt>
                <c:pt idx="21">
                  <c:v>5.2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7DC-4035-97FC-8528241CF9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8885568"/>
        <c:axId val="1799203216"/>
      </c:scatterChart>
      <c:valAx>
        <c:axId val="1798885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203216"/>
        <c:crosses val="autoZero"/>
        <c:crossBetween val="midCat"/>
      </c:valAx>
      <c:valAx>
        <c:axId val="1799203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8885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DWT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7554818315817856E-2"/>
          <c:y val="0.25552367497341938"/>
          <c:w val="0.80223929325907428"/>
          <c:h val="0.62917849920399282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00B050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1'!$F$2:$F$24</c:f>
              <c:numCache>
                <c:formatCode>###0;###0</c:formatCode>
                <c:ptCount val="22"/>
                <c:pt idx="0">
                  <c:v>3176</c:v>
                </c:pt>
                <c:pt idx="1">
                  <c:v>3500</c:v>
                </c:pt>
                <c:pt idx="2">
                  <c:v>3580</c:v>
                </c:pt>
                <c:pt idx="3">
                  <c:v>4510</c:v>
                </c:pt>
                <c:pt idx="4">
                  <c:v>4078</c:v>
                </c:pt>
                <c:pt idx="5">
                  <c:v>2755</c:v>
                </c:pt>
                <c:pt idx="6">
                  <c:v>4975</c:v>
                </c:pt>
                <c:pt idx="7">
                  <c:v>4100</c:v>
                </c:pt>
                <c:pt idx="8">
                  <c:v>5250</c:v>
                </c:pt>
                <c:pt idx="9">
                  <c:v>1850</c:v>
                </c:pt>
                <c:pt idx="10">
                  <c:v>5000</c:v>
                </c:pt>
                <c:pt idx="11">
                  <c:v>5000</c:v>
                </c:pt>
                <c:pt idx="12">
                  <c:v>5263</c:v>
                </c:pt>
                <c:pt idx="13" formatCode="General">
                  <c:v>5500</c:v>
                </c:pt>
                <c:pt idx="14">
                  <c:v>4800</c:v>
                </c:pt>
                <c:pt idx="15">
                  <c:v>4976</c:v>
                </c:pt>
                <c:pt idx="16">
                  <c:v>3000</c:v>
                </c:pt>
                <c:pt idx="17">
                  <c:v>5400</c:v>
                </c:pt>
                <c:pt idx="18">
                  <c:v>5700</c:v>
                </c:pt>
                <c:pt idx="19">
                  <c:v>4600</c:v>
                </c:pt>
                <c:pt idx="20">
                  <c:v>3300</c:v>
                </c:pt>
                <c:pt idx="21">
                  <c:v>781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6E9-4247-BD81-3A894F1110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3345952"/>
        <c:axId val="403350272"/>
      </c:scatterChart>
      <c:valAx>
        <c:axId val="40334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3350272"/>
        <c:crosses val="autoZero"/>
        <c:crossBetween val="midCat"/>
      </c:valAx>
      <c:valAx>
        <c:axId val="40335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;#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3345952"/>
        <c:crosses val="autoZero"/>
        <c:crossBetween val="midCat"/>
      </c:valAx>
      <c:spPr>
        <a:solidFill>
          <a:sysClr val="window" lastClr="FFFFFF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DECK</a:t>
            </a:r>
            <a:r>
              <a:rPr lang="en-US" baseline="0"/>
              <a:t> AREA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663423989519815"/>
          <c:y val="0.18061613014884043"/>
          <c:w val="0.82851909108823507"/>
          <c:h val="0.65878665478341691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1'!$I$2:$I$24</c:f>
              <c:numCache>
                <c:formatCode>###0;###0</c:formatCode>
                <c:ptCount val="22"/>
                <c:pt idx="0">
                  <c:v>670</c:v>
                </c:pt>
                <c:pt idx="1">
                  <c:v>728</c:v>
                </c:pt>
                <c:pt idx="2">
                  <c:v>758</c:v>
                </c:pt>
                <c:pt idx="3">
                  <c:v>880</c:v>
                </c:pt>
                <c:pt idx="4">
                  <c:v>810</c:v>
                </c:pt>
                <c:pt idx="5">
                  <c:v>1000</c:v>
                </c:pt>
                <c:pt idx="6">
                  <c:v>1034</c:v>
                </c:pt>
                <c:pt idx="7">
                  <c:v>840</c:v>
                </c:pt>
                <c:pt idx="8">
                  <c:v>1000</c:v>
                </c:pt>
                <c:pt idx="9">
                  <c:v>700</c:v>
                </c:pt>
                <c:pt idx="10">
                  <c:v>1020</c:v>
                </c:pt>
                <c:pt idx="11">
                  <c:v>1053</c:v>
                </c:pt>
                <c:pt idx="12">
                  <c:v>912</c:v>
                </c:pt>
                <c:pt idx="13" formatCode="General">
                  <c:v>1450</c:v>
                </c:pt>
                <c:pt idx="14" formatCode="General">
                  <c:v>750</c:v>
                </c:pt>
                <c:pt idx="15" formatCode="General">
                  <c:v>1082.4000000000001</c:v>
                </c:pt>
                <c:pt idx="16" formatCode="General">
                  <c:v>900</c:v>
                </c:pt>
                <c:pt idx="17" formatCode="General">
                  <c:v>1100</c:v>
                </c:pt>
                <c:pt idx="18" formatCode="General">
                  <c:v>1120</c:v>
                </c:pt>
                <c:pt idx="19" formatCode="General">
                  <c:v>1000</c:v>
                </c:pt>
                <c:pt idx="20" formatCode="General">
                  <c:v>600</c:v>
                </c:pt>
                <c:pt idx="21" formatCode="General">
                  <c:v>170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13D-4863-8EA7-E3ADBA274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8441904"/>
        <c:axId val="1799203696"/>
      </c:scatterChart>
      <c:valAx>
        <c:axId val="3984419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203696"/>
        <c:crosses val="autoZero"/>
        <c:crossBetween val="midCat"/>
      </c:valAx>
      <c:valAx>
        <c:axId val="179920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;#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441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HP</a:t>
            </a:r>
          </a:p>
        </c:rich>
      </c:tx>
      <c:layout>
        <c:manualLayout>
          <c:xMode val="edge"/>
          <c:yMode val="edge"/>
          <c:x val="0.44526292852136928"/>
          <c:y val="3.87847446670976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75689538807649"/>
          <c:y val="0.17556250000000004"/>
          <c:w val="0.84797390326209221"/>
          <c:h val="0.6794483267716535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6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yVal>
            <c:numRef>
              <c:f>'Table 1'!$H$2:$H$24</c:f>
              <c:numCache>
                <c:formatCode>###0;###0</c:formatCode>
                <c:ptCount val="22"/>
                <c:pt idx="0">
                  <c:v>4340</c:v>
                </c:pt>
                <c:pt idx="1">
                  <c:v>4470</c:v>
                </c:pt>
                <c:pt idx="2">
                  <c:v>7630</c:v>
                </c:pt>
                <c:pt idx="3">
                  <c:v>7150</c:v>
                </c:pt>
                <c:pt idx="4">
                  <c:v>4790</c:v>
                </c:pt>
                <c:pt idx="5">
                  <c:v>8000</c:v>
                </c:pt>
                <c:pt idx="6">
                  <c:v>7150</c:v>
                </c:pt>
                <c:pt idx="7">
                  <c:v>6200</c:v>
                </c:pt>
                <c:pt idx="8">
                  <c:v>8065</c:v>
                </c:pt>
                <c:pt idx="9">
                  <c:v>4560</c:v>
                </c:pt>
                <c:pt idx="10">
                  <c:v>6160</c:v>
                </c:pt>
                <c:pt idx="11">
                  <c:v>8540</c:v>
                </c:pt>
                <c:pt idx="12">
                  <c:v>7910</c:v>
                </c:pt>
                <c:pt idx="13" formatCode="#,##0">
                  <c:v>12336</c:v>
                </c:pt>
                <c:pt idx="14">
                  <c:v>4600</c:v>
                </c:pt>
                <c:pt idx="15">
                  <c:v>11157</c:v>
                </c:pt>
                <c:pt idx="16">
                  <c:v>4000</c:v>
                </c:pt>
                <c:pt idx="17">
                  <c:v>3400</c:v>
                </c:pt>
                <c:pt idx="18">
                  <c:v>5000</c:v>
                </c:pt>
                <c:pt idx="19">
                  <c:v>3500</c:v>
                </c:pt>
                <c:pt idx="20">
                  <c:v>8450</c:v>
                </c:pt>
                <c:pt idx="21">
                  <c:v>7443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024-4078-BCA3-77E02633C5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99199856"/>
        <c:axId val="1799186416"/>
      </c:scatterChart>
      <c:valAx>
        <c:axId val="1799199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186416"/>
        <c:crosses val="autoZero"/>
        <c:crossBetween val="midCat"/>
      </c:valAx>
      <c:valAx>
        <c:axId val="179918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;#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91998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FB5939-6D07-4043-9B56-1FC93FAD20DA}" type="doc">
      <dgm:prSet loTypeId="urn:microsoft.com/office/officeart/2011/layout/Tab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B7CC0F4-76BE-4A0C-AA01-EF08D5D748CF}">
      <dgm:prSet phldrT="[Text]" custT="1"/>
      <dgm:spPr/>
      <dgm:t>
        <a:bodyPr/>
        <a:lstStyle/>
        <a:p>
          <a:r>
            <a:rPr lang="fa-IR" sz="2400">
              <a:cs typeface="B Nazanin" panose="00000400000000000000" pitchFamily="2" charset="-78"/>
            </a:rPr>
            <a:t>محل عملیات</a:t>
          </a:r>
          <a:endParaRPr lang="en-US" sz="2400">
            <a:cs typeface="B Nazanin" panose="00000400000000000000" pitchFamily="2" charset="-78"/>
          </a:endParaRPr>
        </a:p>
      </dgm:t>
    </dgm:pt>
    <dgm:pt modelId="{A676FD12-D18A-4C71-8732-1E3181CE8BFC}" type="parTrans" cxnId="{053D37FE-91FB-4038-8EAD-400755F413BE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92984F7B-F907-4D46-8375-3F7FFB70FD3C}" type="sibTrans" cxnId="{053D37FE-91FB-4038-8EAD-400755F413BE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E9872141-C433-49F1-B402-C45AC5FB48F6}">
      <dgm:prSet phldrT="[Text]" custT="1"/>
      <dgm:spPr/>
      <dgm:t>
        <a:bodyPr/>
        <a:lstStyle/>
        <a:p>
          <a:r>
            <a:rPr lang="en-US" sz="4000">
              <a:cs typeface="B Nazanin" panose="00000400000000000000" pitchFamily="2" charset="-78"/>
            </a:rPr>
            <a:t> </a:t>
          </a:r>
        </a:p>
      </dgm:t>
    </dgm:pt>
    <dgm:pt modelId="{FDAEBC74-1020-4323-AD3C-2AD9CC4B811F}" type="parTrans" cxnId="{9C27ED0B-0849-42C1-87C4-A1828191AD74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39706F5B-5E6C-41A4-BEA1-2CC9D6FD5E83}" type="sibTrans" cxnId="{9C27ED0B-0849-42C1-87C4-A1828191AD74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51E32F87-2B54-473E-B613-D286EFABF913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 خلیج فارس: میدان پارس جنوبی</a:t>
          </a:r>
          <a:endParaRPr lang="en-US" sz="2000">
            <a:cs typeface="B Nazanin" panose="00000400000000000000" pitchFamily="2" charset="-78"/>
          </a:endParaRPr>
        </a:p>
      </dgm:t>
    </dgm:pt>
    <dgm:pt modelId="{FB81F1C5-2421-4FCB-950B-364A17EA0576}" type="parTrans" cxnId="{9C3FFC30-CF2C-4288-90CE-44D5DF1FE64B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C8B35815-5522-4685-B3AA-18FA7C2BD5D4}" type="sibTrans" cxnId="{9C3FFC30-CF2C-4288-90CE-44D5DF1FE64B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67554688-3F06-4B75-A778-0B020750793E}">
      <dgm:prSet phldrT="[Text]" custT="1"/>
      <dgm:spPr/>
      <dgm:t>
        <a:bodyPr/>
        <a:lstStyle/>
        <a:p>
          <a:r>
            <a:rPr lang="fa-IR" sz="2400">
              <a:cs typeface="B Nazanin" panose="00000400000000000000" pitchFamily="2" charset="-78"/>
            </a:rPr>
            <a:t>سرعت </a:t>
          </a:r>
          <a:endParaRPr lang="en-US" sz="2400">
            <a:cs typeface="B Nazanin" panose="00000400000000000000" pitchFamily="2" charset="-78"/>
          </a:endParaRPr>
        </a:p>
      </dgm:t>
    </dgm:pt>
    <dgm:pt modelId="{FD8BACCF-0758-4526-A0E8-558D798E4987}" type="parTrans" cxnId="{E9F0E87E-B3A0-4FC2-85B2-39920C7905B2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71BC7886-4AB0-4100-9B1E-22B04287EB5D}" type="sibTrans" cxnId="{E9F0E87E-B3A0-4FC2-85B2-39920C7905B2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7C721512-F0DB-472B-A81E-6BE5099893DB}">
      <dgm:prSet phldrT="[Text]" custT="1"/>
      <dgm:spPr/>
      <dgm:t>
        <a:bodyPr/>
        <a:lstStyle/>
        <a:p>
          <a:r>
            <a:rPr lang="en-US" sz="4000">
              <a:cs typeface="B Nazanin" panose="00000400000000000000" pitchFamily="2" charset="-78"/>
            </a:rPr>
            <a:t> </a:t>
          </a:r>
        </a:p>
      </dgm:t>
    </dgm:pt>
    <dgm:pt modelId="{2C54D2EC-0E8D-472E-8A47-1792DC9173B6}" type="parTrans" cxnId="{532DE2F4-8F3E-4C06-8F3F-AE6D108F88C9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D1930549-4DF6-4366-9677-B3D66ECB50FB}" type="sibTrans" cxnId="{532DE2F4-8F3E-4C06-8F3F-AE6D108F88C9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67C4805D-58C6-4EE7-9862-DDCDA123B164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سرعت حداکثری شناور با توجه به نمونه های موجود در محدوده </a:t>
          </a:r>
          <a:r>
            <a:rPr lang="en-US" sz="2000">
              <a:cs typeface="B Nazanin" panose="00000400000000000000" pitchFamily="2" charset="-78"/>
            </a:rPr>
            <a:t>14 knot</a:t>
          </a:r>
        </a:p>
      </dgm:t>
    </dgm:pt>
    <dgm:pt modelId="{E099B182-A4AB-4263-A491-6CD44669F073}" type="parTrans" cxnId="{777D66D8-B0AB-445B-BFA4-CF68CF90F5EB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DDE2077A-B25D-44F8-ABDD-88751F4BDE14}" type="sibTrans" cxnId="{777D66D8-B0AB-445B-BFA4-CF68CF90F5EB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1B25FD89-ED97-4775-9C90-811374B371D2}">
      <dgm:prSet phldrT="[Text]" custT="1"/>
      <dgm:spPr/>
      <dgm:t>
        <a:bodyPr/>
        <a:lstStyle/>
        <a:p>
          <a:r>
            <a:rPr lang="fa-IR" sz="2400">
              <a:cs typeface="B Nazanin" panose="00000400000000000000" pitchFamily="2" charset="-78"/>
            </a:rPr>
            <a:t>حساسیت عملیات</a:t>
          </a:r>
          <a:endParaRPr lang="en-US" sz="2400">
            <a:cs typeface="B Nazanin" panose="00000400000000000000" pitchFamily="2" charset="-78"/>
          </a:endParaRPr>
        </a:p>
      </dgm:t>
    </dgm:pt>
    <dgm:pt modelId="{5F0058D5-7081-47EF-95D5-FAABD25B691F}" type="parTrans" cxnId="{28EBC634-08F0-4477-8BCC-E6E8CA2876D8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8BE2592C-2041-4FE3-BD46-ADFA5A31A40B}" type="sibTrans" cxnId="{28EBC634-08F0-4477-8BCC-E6E8CA2876D8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D7B4FF5E-47FA-4484-8B19-0E23C41A6C5A}">
      <dgm:prSet phldrT="[Text]" custT="1"/>
      <dgm:spPr/>
      <dgm:t>
        <a:bodyPr/>
        <a:lstStyle/>
        <a:p>
          <a:endParaRPr lang="en-US" sz="4000">
            <a:cs typeface="B Nazanin" panose="00000400000000000000" pitchFamily="2" charset="-78"/>
          </a:endParaRPr>
        </a:p>
      </dgm:t>
    </dgm:pt>
    <dgm:pt modelId="{E8835943-86B9-4619-A1C7-F032BC02F9B9}" type="parTrans" cxnId="{B9273BBA-CC66-4A90-AE53-32B781B7184A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3D09B8D3-A221-4736-A3B1-B12DF3CA078A}" type="sibTrans" cxnId="{B9273BBA-CC66-4A90-AE53-32B781B7184A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E0DDF12B-D814-4A8B-99BD-70ED32BF281C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با توجه به حساسیت عملیات در حوزه های میادین نفت و گاز، شناور باید دارای سیستم </a:t>
          </a:r>
          <a:r>
            <a:rPr lang="en-US" sz="2000">
              <a:cs typeface="B Nazanin" panose="00000400000000000000" pitchFamily="2" charset="-78"/>
            </a:rPr>
            <a:t>Dynamic posioning </a:t>
          </a:r>
          <a:r>
            <a:rPr lang="fa-IR" sz="2000">
              <a:cs typeface="B Nazanin" panose="00000400000000000000" pitchFamily="2" charset="-78"/>
            </a:rPr>
            <a:t> مناسب بوده و قابلیت مانور بالا داشته باشد.</a:t>
          </a:r>
          <a:endParaRPr lang="en-US" sz="2000">
            <a:cs typeface="B Nazanin" panose="00000400000000000000" pitchFamily="2" charset="-78"/>
          </a:endParaRPr>
        </a:p>
      </dgm:t>
    </dgm:pt>
    <dgm:pt modelId="{90509F77-FD27-4727-832A-631194A91D71}" type="parTrans" cxnId="{C4548E1D-BCB4-4B70-9694-62A46AD75714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553045B1-A610-4422-BBD8-384603C1BD4D}" type="sibTrans" cxnId="{C4548E1D-BCB4-4B70-9694-62A46AD75714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114D039B-633F-403D-8B37-2CCC14B576CD}">
      <dgm:prSet phldrT="[Text]" custT="1"/>
      <dgm:spPr/>
      <dgm:t>
        <a:bodyPr/>
        <a:lstStyle/>
        <a:p>
          <a:pPr rtl="1"/>
          <a:r>
            <a:rPr lang="fa-IR" sz="2000" dirty="0">
              <a:cs typeface="B Nazanin" panose="00000400000000000000" pitchFamily="2" charset="-78"/>
            </a:rPr>
            <a:t>سرعت عملیاتی شناور با توجه به نمونه های موجود در محدوده</a:t>
          </a:r>
          <a:r>
            <a:rPr lang="en-US" sz="2000" dirty="0">
              <a:cs typeface="B Nazanin" panose="00000400000000000000" pitchFamily="2" charset="-78"/>
            </a:rPr>
            <a:t>10 knot</a:t>
          </a:r>
        </a:p>
      </dgm:t>
    </dgm:pt>
    <dgm:pt modelId="{67D8ED00-55DA-41B4-A628-960476712283}" type="parTrans" cxnId="{41CBC715-3C4E-430C-BE09-770E22666266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BDB1CE4B-A424-48E7-B727-C1E6F829FB22}" type="sibTrans" cxnId="{41CBC715-3C4E-430C-BE09-770E22666266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BD8CF3F9-70F2-4E21-9B84-319AD31F0569}">
      <dgm:prSet phldrT="[Text]" custT="1"/>
      <dgm:spPr/>
      <dgm:t>
        <a:bodyPr/>
        <a:lstStyle/>
        <a:p>
          <a:pPr rtl="1"/>
          <a:r>
            <a:rPr lang="fa-IR" sz="2000" dirty="0">
              <a:cs typeface="B Nazanin" panose="00000400000000000000" pitchFamily="2" charset="-78"/>
            </a:rPr>
            <a:t>بنابراین سرعت طراحی شناور </a:t>
          </a:r>
          <a:r>
            <a:rPr lang="en-US" sz="2000" dirty="0">
              <a:cs typeface="B Nazanin" panose="00000400000000000000" pitchFamily="2" charset="-78"/>
            </a:rPr>
            <a:t>14 knot</a:t>
          </a:r>
          <a:r>
            <a:rPr lang="fa-IR" sz="2000" dirty="0">
              <a:cs typeface="B Nazanin" panose="00000400000000000000" pitchFamily="2" charset="-78"/>
            </a:rPr>
            <a:t> در نظر گرفته شده است.</a:t>
          </a:r>
          <a:endParaRPr lang="en-US" sz="2000" dirty="0">
            <a:cs typeface="B Nazanin" panose="00000400000000000000" pitchFamily="2" charset="-78"/>
          </a:endParaRPr>
        </a:p>
      </dgm:t>
    </dgm:pt>
    <dgm:pt modelId="{EF617794-EBE3-44FF-AA1F-261FD39A6261}" type="parTrans" cxnId="{699AEE76-ECE5-43E9-BD04-EB0C69F0D2BA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8D3147E2-182B-41EB-AE8E-529AB907D9F7}" type="sibTrans" cxnId="{699AEE76-ECE5-43E9-BD04-EB0C69F0D2BA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7AF59935-DAC5-4D7B-8E62-D6CACA11CC9F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با توجه به نوع حوزه عملیاتی ، شناور باید از پایداری مناسب و همچنین توانایی انجام عملیات برای مدت زمان طولانی را دارا باشد.</a:t>
          </a:r>
          <a:endParaRPr lang="en-US" sz="2000">
            <a:cs typeface="B Nazanin" panose="00000400000000000000" pitchFamily="2" charset="-78"/>
          </a:endParaRPr>
        </a:p>
      </dgm:t>
    </dgm:pt>
    <dgm:pt modelId="{47AFB070-8848-429C-B8E5-D7D022FFE59A}" type="parTrans" cxnId="{FB838775-EE0E-4B4F-84A9-5A48272807A0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33E14E01-6EE2-4D9B-AC45-EBD6D44CAA4D}" type="sibTrans" cxnId="{FB838775-EE0E-4B4F-84A9-5A48272807A0}">
      <dgm:prSet/>
      <dgm:spPr/>
      <dgm:t>
        <a:bodyPr/>
        <a:lstStyle/>
        <a:p>
          <a:endParaRPr lang="en-US" sz="2800">
            <a:cs typeface="B Nazanin" panose="00000400000000000000" pitchFamily="2" charset="-78"/>
          </a:endParaRPr>
        </a:p>
      </dgm:t>
    </dgm:pt>
    <dgm:pt modelId="{A653FABA-8CC8-42BA-A404-48358DB0905E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تابع هدف جهت طراحی سیستم رانش در این پروژه رسیدن به حداکثر راندمان قابل اجرا خواهد بود.</a:t>
          </a:r>
          <a:endParaRPr lang="en-US" sz="2000">
            <a:cs typeface="B Nazanin" panose="00000400000000000000" pitchFamily="2" charset="-78"/>
          </a:endParaRPr>
        </a:p>
      </dgm:t>
    </dgm:pt>
    <dgm:pt modelId="{E54C4727-1368-45C1-A3BB-0BE99D2F89AC}" type="parTrans" cxnId="{162C6E55-5EE0-4E57-84BF-20DCCFF1D06C}">
      <dgm:prSet/>
      <dgm:spPr/>
      <dgm:t>
        <a:bodyPr/>
        <a:lstStyle/>
        <a:p>
          <a:endParaRPr lang="en-US" sz="2800"/>
        </a:p>
      </dgm:t>
    </dgm:pt>
    <dgm:pt modelId="{5311B5C8-0DE8-4B83-9BA9-61F95ECC1621}" type="sibTrans" cxnId="{162C6E55-5EE0-4E57-84BF-20DCCFF1D06C}">
      <dgm:prSet/>
      <dgm:spPr/>
      <dgm:t>
        <a:bodyPr/>
        <a:lstStyle/>
        <a:p>
          <a:endParaRPr lang="en-US" sz="2800"/>
        </a:p>
      </dgm:t>
    </dgm:pt>
    <dgm:pt modelId="{F4F26C70-F94E-451C-9ECA-A8CFF1F72510}">
      <dgm:prSet phldrT="[Text]" custT="1"/>
      <dgm:spPr/>
      <dgm:t>
        <a:bodyPr/>
        <a:lstStyle/>
        <a:p>
          <a:pPr rtl="1"/>
          <a:r>
            <a:rPr lang="fa-IR" sz="2000">
              <a:cs typeface="B Nazanin" panose="00000400000000000000" pitchFamily="2" charset="-78"/>
            </a:rPr>
            <a:t>نوع تابع هدف</a:t>
          </a:r>
          <a:endParaRPr lang="en-US" sz="2000">
            <a:cs typeface="B Nazanin" panose="00000400000000000000" pitchFamily="2" charset="-78"/>
          </a:endParaRPr>
        </a:p>
      </dgm:t>
    </dgm:pt>
    <dgm:pt modelId="{C597AF15-9B62-426C-A468-255BFF368A20}" type="parTrans" cxnId="{CA3BD21D-6713-4CFE-87BB-49F9905FD440}">
      <dgm:prSet/>
      <dgm:spPr/>
      <dgm:t>
        <a:bodyPr/>
        <a:lstStyle/>
        <a:p>
          <a:endParaRPr lang="en-US" sz="2800"/>
        </a:p>
      </dgm:t>
    </dgm:pt>
    <dgm:pt modelId="{68074304-E5E5-4FC2-BD82-2AE22F932DD4}" type="sibTrans" cxnId="{CA3BD21D-6713-4CFE-87BB-49F9905FD440}">
      <dgm:prSet/>
      <dgm:spPr/>
      <dgm:t>
        <a:bodyPr/>
        <a:lstStyle/>
        <a:p>
          <a:endParaRPr lang="en-US" sz="2800"/>
        </a:p>
      </dgm:t>
    </dgm:pt>
    <dgm:pt modelId="{71DA0461-7E32-4969-A80D-6E659053822D}">
      <dgm:prSet phldrT="[Text]" custT="1"/>
      <dgm:spPr/>
      <dgm:t>
        <a:bodyPr/>
        <a:lstStyle/>
        <a:p>
          <a:pPr rtl="1"/>
          <a:endParaRPr lang="en-US" sz="2000">
            <a:cs typeface="B Nazanin" panose="00000400000000000000" pitchFamily="2" charset="-78"/>
          </a:endParaRPr>
        </a:p>
      </dgm:t>
    </dgm:pt>
    <dgm:pt modelId="{B8EF876A-7BBF-4B68-8E09-E8AF87874C0C}" type="parTrans" cxnId="{2905A17D-7B5B-40D6-9A83-A85F667285C5}">
      <dgm:prSet/>
      <dgm:spPr/>
      <dgm:t>
        <a:bodyPr/>
        <a:lstStyle/>
        <a:p>
          <a:endParaRPr lang="en-US" sz="2800"/>
        </a:p>
      </dgm:t>
    </dgm:pt>
    <dgm:pt modelId="{52318E39-9EF9-44FA-8FAE-72916263E792}" type="sibTrans" cxnId="{2905A17D-7B5B-40D6-9A83-A85F667285C5}">
      <dgm:prSet/>
      <dgm:spPr/>
      <dgm:t>
        <a:bodyPr/>
        <a:lstStyle/>
        <a:p>
          <a:endParaRPr lang="en-US" sz="2800"/>
        </a:p>
      </dgm:t>
    </dgm:pt>
    <dgm:pt modelId="{77EDB3CC-DAD6-4F00-B74D-592F537E4556}" type="pres">
      <dgm:prSet presAssocID="{7CFB5939-6D07-4043-9B56-1FC93FAD20DA}" presName="Name0" presStyleCnt="0">
        <dgm:presLayoutVars>
          <dgm:chMax/>
          <dgm:chPref val="3"/>
          <dgm:dir val="rev"/>
          <dgm:animOne val="branch"/>
          <dgm:animLvl val="lvl"/>
        </dgm:presLayoutVars>
      </dgm:prSet>
      <dgm:spPr/>
    </dgm:pt>
    <dgm:pt modelId="{90653395-85D8-436C-B095-6D8621DCEC74}" type="pres">
      <dgm:prSet presAssocID="{9B7CC0F4-76BE-4A0C-AA01-EF08D5D748CF}" presName="composite" presStyleCnt="0"/>
      <dgm:spPr/>
    </dgm:pt>
    <dgm:pt modelId="{B79C8CE0-1B31-442E-9AF7-0693A3EA3124}" type="pres">
      <dgm:prSet presAssocID="{9B7CC0F4-76BE-4A0C-AA01-EF08D5D748CF}" presName="FirstChild" presStyleLbl="revTx" presStyleIdx="0" presStyleCnt="8">
        <dgm:presLayoutVars>
          <dgm:chMax val="0"/>
          <dgm:chPref val="0"/>
          <dgm:bulletEnabled val="1"/>
        </dgm:presLayoutVars>
      </dgm:prSet>
      <dgm:spPr/>
    </dgm:pt>
    <dgm:pt modelId="{3713D385-76F1-45A2-83C7-3896A288CF5C}" type="pres">
      <dgm:prSet presAssocID="{9B7CC0F4-76BE-4A0C-AA01-EF08D5D748CF}" presName="Parent" presStyleLbl="alignNode1" presStyleIdx="0" presStyleCnt="4" custLinFactNeighborY="2576">
        <dgm:presLayoutVars>
          <dgm:chMax val="3"/>
          <dgm:chPref val="3"/>
          <dgm:bulletEnabled val="1"/>
        </dgm:presLayoutVars>
      </dgm:prSet>
      <dgm:spPr/>
    </dgm:pt>
    <dgm:pt modelId="{964D5470-2ED0-4FB6-A32A-BC77FCF4C59B}" type="pres">
      <dgm:prSet presAssocID="{9B7CC0F4-76BE-4A0C-AA01-EF08D5D748CF}" presName="Accent" presStyleLbl="parChTrans1D1" presStyleIdx="0" presStyleCnt="4"/>
      <dgm:spPr/>
    </dgm:pt>
    <dgm:pt modelId="{4F7E8F95-07FA-4A2E-85D8-8F2F4F7123DD}" type="pres">
      <dgm:prSet presAssocID="{9B7CC0F4-76BE-4A0C-AA01-EF08D5D748CF}" presName="Child" presStyleLbl="revTx" presStyleIdx="1" presStyleCnt="8" custScaleY="50967">
        <dgm:presLayoutVars>
          <dgm:chMax val="0"/>
          <dgm:chPref val="0"/>
          <dgm:bulletEnabled val="1"/>
        </dgm:presLayoutVars>
      </dgm:prSet>
      <dgm:spPr/>
    </dgm:pt>
    <dgm:pt modelId="{421B8740-330A-4909-98E5-19EA86965645}" type="pres">
      <dgm:prSet presAssocID="{92984F7B-F907-4D46-8375-3F7FFB70FD3C}" presName="sibTrans" presStyleCnt="0"/>
      <dgm:spPr/>
    </dgm:pt>
    <dgm:pt modelId="{206DD2B9-3E61-415F-9319-38770E498400}" type="pres">
      <dgm:prSet presAssocID="{67554688-3F06-4B75-A778-0B020750793E}" presName="composite" presStyleCnt="0"/>
      <dgm:spPr/>
    </dgm:pt>
    <dgm:pt modelId="{7496C438-36CF-4B3C-BC41-DC29DF26A271}" type="pres">
      <dgm:prSet presAssocID="{67554688-3F06-4B75-A778-0B020750793E}" presName="First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0A8EF55C-4D9D-42CC-84E4-B894B4F7CDD0}" type="pres">
      <dgm:prSet presAssocID="{67554688-3F06-4B75-A778-0B020750793E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</dgm:pt>
    <dgm:pt modelId="{5E0CA191-27A8-4751-8C36-4D1D59344ECD}" type="pres">
      <dgm:prSet presAssocID="{67554688-3F06-4B75-A778-0B020750793E}" presName="Accent" presStyleLbl="parChTrans1D1" presStyleIdx="1" presStyleCnt="4"/>
      <dgm:spPr/>
    </dgm:pt>
    <dgm:pt modelId="{D22133A6-F4DC-4C46-812C-333C2592D531}" type="pres">
      <dgm:prSet presAssocID="{67554688-3F06-4B75-A778-0B020750793E}" presName="Child" presStyleLbl="revTx" presStyleIdx="3" presStyleCnt="8" custScaleY="146509">
        <dgm:presLayoutVars>
          <dgm:chMax val="0"/>
          <dgm:chPref val="0"/>
          <dgm:bulletEnabled val="1"/>
        </dgm:presLayoutVars>
      </dgm:prSet>
      <dgm:spPr/>
    </dgm:pt>
    <dgm:pt modelId="{7C458E99-24D5-465D-A1A3-96BD45568A92}" type="pres">
      <dgm:prSet presAssocID="{71BC7886-4AB0-4100-9B1E-22B04287EB5D}" presName="sibTrans" presStyleCnt="0"/>
      <dgm:spPr/>
    </dgm:pt>
    <dgm:pt modelId="{00A239CD-0D3B-4378-BCFE-D698FEBFB06F}" type="pres">
      <dgm:prSet presAssocID="{1B25FD89-ED97-4775-9C90-811374B371D2}" presName="composite" presStyleCnt="0"/>
      <dgm:spPr/>
    </dgm:pt>
    <dgm:pt modelId="{C1AFA8A1-53A7-41FF-9F98-8FA4A2DB2706}" type="pres">
      <dgm:prSet presAssocID="{1B25FD89-ED97-4775-9C90-811374B371D2}" presName="FirstChild" presStyleLbl="revTx" presStyleIdx="4" presStyleCnt="8">
        <dgm:presLayoutVars>
          <dgm:chMax val="0"/>
          <dgm:chPref val="0"/>
          <dgm:bulletEnabled val="1"/>
        </dgm:presLayoutVars>
      </dgm:prSet>
      <dgm:spPr/>
    </dgm:pt>
    <dgm:pt modelId="{05E140EC-30B5-48C8-A8C2-34E0A9578887}" type="pres">
      <dgm:prSet presAssocID="{1B25FD89-ED97-4775-9C90-811374B371D2}" presName="Parent" presStyleLbl="alignNode1" presStyleIdx="2" presStyleCnt="4" custLinFactNeighborY="-2246">
        <dgm:presLayoutVars>
          <dgm:chMax val="3"/>
          <dgm:chPref val="3"/>
          <dgm:bulletEnabled val="1"/>
        </dgm:presLayoutVars>
      </dgm:prSet>
      <dgm:spPr/>
    </dgm:pt>
    <dgm:pt modelId="{67EA07F5-7241-4CD5-98E3-C505168C95E3}" type="pres">
      <dgm:prSet presAssocID="{1B25FD89-ED97-4775-9C90-811374B371D2}" presName="Accent" presStyleLbl="parChTrans1D1" presStyleIdx="2" presStyleCnt="4"/>
      <dgm:spPr/>
    </dgm:pt>
    <dgm:pt modelId="{DB107730-B2D9-447B-8A54-1F31D69438E6}" type="pres">
      <dgm:prSet presAssocID="{1B25FD89-ED97-4775-9C90-811374B371D2}" presName="Child" presStyleLbl="revTx" presStyleIdx="5" presStyleCnt="8" custScaleY="135278">
        <dgm:presLayoutVars>
          <dgm:chMax val="0"/>
          <dgm:chPref val="0"/>
          <dgm:bulletEnabled val="1"/>
        </dgm:presLayoutVars>
      </dgm:prSet>
      <dgm:spPr/>
    </dgm:pt>
    <dgm:pt modelId="{D6CD9BAD-64F3-43D0-9DA0-EEF02F177198}" type="pres">
      <dgm:prSet presAssocID="{8BE2592C-2041-4FE3-BD46-ADFA5A31A40B}" presName="sibTrans" presStyleCnt="0"/>
      <dgm:spPr/>
    </dgm:pt>
    <dgm:pt modelId="{56FCCDF6-1C10-4F7C-885A-E17C5D2E9073}" type="pres">
      <dgm:prSet presAssocID="{F4F26C70-F94E-451C-9ECA-A8CFF1F72510}" presName="composite" presStyleCnt="0"/>
      <dgm:spPr/>
    </dgm:pt>
    <dgm:pt modelId="{D2098376-217E-4845-8699-82E98C5A0DCE}" type="pres">
      <dgm:prSet presAssocID="{F4F26C70-F94E-451C-9ECA-A8CFF1F72510}" presName="First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8DD5D7B2-BF63-48EF-8CE4-2137518F0F28}" type="pres">
      <dgm:prSet presAssocID="{F4F26C70-F94E-451C-9ECA-A8CFF1F72510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</dgm:pt>
    <dgm:pt modelId="{0FE9CF95-8E18-4A0C-8F91-08890BA7C1F6}" type="pres">
      <dgm:prSet presAssocID="{F4F26C70-F94E-451C-9ECA-A8CFF1F72510}" presName="Accent" presStyleLbl="parChTrans1D1" presStyleIdx="3" presStyleCnt="4"/>
      <dgm:spPr/>
    </dgm:pt>
    <dgm:pt modelId="{2DA4218E-4019-4DAE-BF07-F1FCE4E1C7E7}" type="pres">
      <dgm:prSet presAssocID="{F4F26C70-F94E-451C-9ECA-A8CFF1F72510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9C27ED0B-0849-42C1-87C4-A1828191AD74}" srcId="{9B7CC0F4-76BE-4A0C-AA01-EF08D5D748CF}" destId="{E9872141-C433-49F1-B402-C45AC5FB48F6}" srcOrd="0" destOrd="0" parTransId="{FDAEBC74-1020-4323-AD3C-2AD9CC4B811F}" sibTransId="{39706F5B-5E6C-41A4-BEA1-2CC9D6FD5E83}"/>
    <dgm:cxn modelId="{CC099215-807A-4D2D-9D74-8BB1B2B1DC6E}" type="presOf" srcId="{F4F26C70-F94E-451C-9ECA-A8CFF1F72510}" destId="{8DD5D7B2-BF63-48EF-8CE4-2137518F0F28}" srcOrd="0" destOrd="0" presId="urn:microsoft.com/office/officeart/2011/layout/TabList"/>
    <dgm:cxn modelId="{41CBC715-3C4E-430C-BE09-770E22666266}" srcId="{67554688-3F06-4B75-A778-0B020750793E}" destId="{114D039B-633F-403D-8B37-2CCC14B576CD}" srcOrd="2" destOrd="0" parTransId="{67D8ED00-55DA-41B4-A628-960476712283}" sibTransId="{BDB1CE4B-A424-48E7-B727-C1E6F829FB22}"/>
    <dgm:cxn modelId="{C4548E1D-BCB4-4B70-9694-62A46AD75714}" srcId="{1B25FD89-ED97-4775-9C90-811374B371D2}" destId="{E0DDF12B-D814-4A8B-99BD-70ED32BF281C}" srcOrd="1" destOrd="0" parTransId="{90509F77-FD27-4727-832A-631194A91D71}" sibTransId="{553045B1-A610-4422-BBD8-384603C1BD4D}"/>
    <dgm:cxn modelId="{CA3BD21D-6713-4CFE-87BB-49F9905FD440}" srcId="{7CFB5939-6D07-4043-9B56-1FC93FAD20DA}" destId="{F4F26C70-F94E-451C-9ECA-A8CFF1F72510}" srcOrd="3" destOrd="0" parTransId="{C597AF15-9B62-426C-A468-255BFF368A20}" sibTransId="{68074304-E5E5-4FC2-BD82-2AE22F932DD4}"/>
    <dgm:cxn modelId="{2EF88329-462E-430A-80AE-6BAAD4CD626F}" type="presOf" srcId="{67554688-3F06-4B75-A778-0B020750793E}" destId="{0A8EF55C-4D9D-42CC-84E4-B894B4F7CDD0}" srcOrd="0" destOrd="0" presId="urn:microsoft.com/office/officeart/2011/layout/TabList"/>
    <dgm:cxn modelId="{9C3FFC30-CF2C-4288-90CE-44D5DF1FE64B}" srcId="{9B7CC0F4-76BE-4A0C-AA01-EF08D5D748CF}" destId="{51E32F87-2B54-473E-B613-D286EFABF913}" srcOrd="1" destOrd="0" parTransId="{FB81F1C5-2421-4FCB-950B-364A17EA0576}" sibTransId="{C8B35815-5522-4685-B3AA-18FA7C2BD5D4}"/>
    <dgm:cxn modelId="{28EBC634-08F0-4477-8BCC-E6E8CA2876D8}" srcId="{7CFB5939-6D07-4043-9B56-1FC93FAD20DA}" destId="{1B25FD89-ED97-4775-9C90-811374B371D2}" srcOrd="2" destOrd="0" parTransId="{5F0058D5-7081-47EF-95D5-FAABD25B691F}" sibTransId="{8BE2592C-2041-4FE3-BD46-ADFA5A31A40B}"/>
    <dgm:cxn modelId="{D1F1BA36-F8BD-49E0-A741-7CECEBC43AFE}" type="presOf" srcId="{7CFB5939-6D07-4043-9B56-1FC93FAD20DA}" destId="{77EDB3CC-DAD6-4F00-B74D-592F537E4556}" srcOrd="0" destOrd="0" presId="urn:microsoft.com/office/officeart/2011/layout/TabList"/>
    <dgm:cxn modelId="{60A8073B-EB17-4F5F-9BDA-7C604F8C49E5}" type="presOf" srcId="{114D039B-633F-403D-8B37-2CCC14B576CD}" destId="{D22133A6-F4DC-4C46-812C-333C2592D531}" srcOrd="0" destOrd="1" presId="urn:microsoft.com/office/officeart/2011/layout/TabList"/>
    <dgm:cxn modelId="{87EF023C-DFB8-4532-A15C-FA77A9DB97E1}" type="presOf" srcId="{E9872141-C433-49F1-B402-C45AC5FB48F6}" destId="{B79C8CE0-1B31-442E-9AF7-0693A3EA3124}" srcOrd="0" destOrd="0" presId="urn:microsoft.com/office/officeart/2011/layout/TabList"/>
    <dgm:cxn modelId="{E25F0361-F573-494E-A2E2-E88FD0E0AF9E}" type="presOf" srcId="{A653FABA-8CC8-42BA-A404-48358DB0905E}" destId="{2DA4218E-4019-4DAE-BF07-F1FCE4E1C7E7}" srcOrd="0" destOrd="0" presId="urn:microsoft.com/office/officeart/2011/layout/TabList"/>
    <dgm:cxn modelId="{55A90B45-38D5-4A72-A195-6FC2F6D7004A}" type="presOf" srcId="{7C721512-F0DB-472B-A81E-6BE5099893DB}" destId="{7496C438-36CF-4B3C-BC41-DC29DF26A271}" srcOrd="0" destOrd="0" presId="urn:microsoft.com/office/officeart/2011/layout/TabList"/>
    <dgm:cxn modelId="{518E8E6E-0966-4797-B606-FD60FF763626}" type="presOf" srcId="{E0DDF12B-D814-4A8B-99BD-70ED32BF281C}" destId="{DB107730-B2D9-447B-8A54-1F31D69438E6}" srcOrd="0" destOrd="0" presId="urn:microsoft.com/office/officeart/2011/layout/TabList"/>
    <dgm:cxn modelId="{BD6BAE6E-4437-43EB-8213-91E7C52A9D4C}" type="presOf" srcId="{D7B4FF5E-47FA-4484-8B19-0E23C41A6C5A}" destId="{C1AFA8A1-53A7-41FF-9F98-8FA4A2DB2706}" srcOrd="0" destOrd="0" presId="urn:microsoft.com/office/officeart/2011/layout/TabList"/>
    <dgm:cxn modelId="{162C6E55-5EE0-4E57-84BF-20DCCFF1D06C}" srcId="{F4F26C70-F94E-451C-9ECA-A8CFF1F72510}" destId="{A653FABA-8CC8-42BA-A404-48358DB0905E}" srcOrd="1" destOrd="0" parTransId="{E54C4727-1368-45C1-A3BB-0BE99D2F89AC}" sibTransId="{5311B5C8-0DE8-4B83-9BA9-61F95ECC1621}"/>
    <dgm:cxn modelId="{FB838775-EE0E-4B4F-84A9-5A48272807A0}" srcId="{1B25FD89-ED97-4775-9C90-811374B371D2}" destId="{7AF59935-DAC5-4D7B-8E62-D6CACA11CC9F}" srcOrd="2" destOrd="0" parTransId="{47AFB070-8848-429C-B8E5-D7D022FFE59A}" sibTransId="{33E14E01-6EE2-4D9B-AC45-EBD6D44CAA4D}"/>
    <dgm:cxn modelId="{699AEE76-ECE5-43E9-BD04-EB0C69F0D2BA}" srcId="{67554688-3F06-4B75-A778-0B020750793E}" destId="{BD8CF3F9-70F2-4E21-9B84-319AD31F0569}" srcOrd="3" destOrd="0" parTransId="{EF617794-EBE3-44FF-AA1F-261FD39A6261}" sibTransId="{8D3147E2-182B-41EB-AE8E-529AB907D9F7}"/>
    <dgm:cxn modelId="{519BD459-07DE-4429-A736-C9ADF6117657}" type="presOf" srcId="{67C4805D-58C6-4EE7-9862-DDCDA123B164}" destId="{D22133A6-F4DC-4C46-812C-333C2592D531}" srcOrd="0" destOrd="0" presId="urn:microsoft.com/office/officeart/2011/layout/TabList"/>
    <dgm:cxn modelId="{2905A17D-7B5B-40D6-9A83-A85F667285C5}" srcId="{F4F26C70-F94E-451C-9ECA-A8CFF1F72510}" destId="{71DA0461-7E32-4969-A80D-6E659053822D}" srcOrd="0" destOrd="0" parTransId="{B8EF876A-7BBF-4B68-8E09-E8AF87874C0C}" sibTransId="{52318E39-9EF9-44FA-8FAE-72916263E792}"/>
    <dgm:cxn modelId="{E9F0E87E-B3A0-4FC2-85B2-39920C7905B2}" srcId="{7CFB5939-6D07-4043-9B56-1FC93FAD20DA}" destId="{67554688-3F06-4B75-A778-0B020750793E}" srcOrd="1" destOrd="0" parTransId="{FD8BACCF-0758-4526-A0E8-558D798E4987}" sibTransId="{71BC7886-4AB0-4100-9B1E-22B04287EB5D}"/>
    <dgm:cxn modelId="{512B64A6-1DF0-46A1-938D-EF20005E44C5}" type="presOf" srcId="{71DA0461-7E32-4969-A80D-6E659053822D}" destId="{D2098376-217E-4845-8699-82E98C5A0DCE}" srcOrd="0" destOrd="0" presId="urn:microsoft.com/office/officeart/2011/layout/TabList"/>
    <dgm:cxn modelId="{B9273BBA-CC66-4A90-AE53-32B781B7184A}" srcId="{1B25FD89-ED97-4775-9C90-811374B371D2}" destId="{D7B4FF5E-47FA-4484-8B19-0E23C41A6C5A}" srcOrd="0" destOrd="0" parTransId="{E8835943-86B9-4619-A1C7-F032BC02F9B9}" sibTransId="{3D09B8D3-A221-4736-A3B1-B12DF3CA078A}"/>
    <dgm:cxn modelId="{BBB2DACE-2B2E-491B-90B3-ABFA7B824B8C}" type="presOf" srcId="{BD8CF3F9-70F2-4E21-9B84-319AD31F0569}" destId="{D22133A6-F4DC-4C46-812C-333C2592D531}" srcOrd="0" destOrd="2" presId="urn:microsoft.com/office/officeart/2011/layout/TabList"/>
    <dgm:cxn modelId="{6A05AFD3-568F-4865-8D44-04B13EA86898}" type="presOf" srcId="{7AF59935-DAC5-4D7B-8E62-D6CACA11CC9F}" destId="{DB107730-B2D9-447B-8A54-1F31D69438E6}" srcOrd="0" destOrd="1" presId="urn:microsoft.com/office/officeart/2011/layout/TabList"/>
    <dgm:cxn modelId="{777D66D8-B0AB-445B-BFA4-CF68CF90F5EB}" srcId="{67554688-3F06-4B75-A778-0B020750793E}" destId="{67C4805D-58C6-4EE7-9862-DDCDA123B164}" srcOrd="1" destOrd="0" parTransId="{E099B182-A4AB-4263-A491-6CD44669F073}" sibTransId="{DDE2077A-B25D-44F8-ABDD-88751F4BDE14}"/>
    <dgm:cxn modelId="{577892DB-4B25-44E7-813D-06A86670A767}" type="presOf" srcId="{9B7CC0F4-76BE-4A0C-AA01-EF08D5D748CF}" destId="{3713D385-76F1-45A2-83C7-3896A288CF5C}" srcOrd="0" destOrd="0" presId="urn:microsoft.com/office/officeart/2011/layout/TabList"/>
    <dgm:cxn modelId="{47947DE6-4CCE-4743-A56E-EAB489A085F8}" type="presOf" srcId="{1B25FD89-ED97-4775-9C90-811374B371D2}" destId="{05E140EC-30B5-48C8-A8C2-34E0A9578887}" srcOrd="0" destOrd="0" presId="urn:microsoft.com/office/officeart/2011/layout/TabList"/>
    <dgm:cxn modelId="{237A1FF1-CA6A-4612-8603-F94DB17220B6}" type="presOf" srcId="{51E32F87-2B54-473E-B613-D286EFABF913}" destId="{4F7E8F95-07FA-4A2E-85D8-8F2F4F7123DD}" srcOrd="0" destOrd="0" presId="urn:microsoft.com/office/officeart/2011/layout/TabList"/>
    <dgm:cxn modelId="{532DE2F4-8F3E-4C06-8F3F-AE6D108F88C9}" srcId="{67554688-3F06-4B75-A778-0B020750793E}" destId="{7C721512-F0DB-472B-A81E-6BE5099893DB}" srcOrd="0" destOrd="0" parTransId="{2C54D2EC-0E8D-472E-8A47-1792DC9173B6}" sibTransId="{D1930549-4DF6-4366-9677-B3D66ECB50FB}"/>
    <dgm:cxn modelId="{053D37FE-91FB-4038-8EAD-400755F413BE}" srcId="{7CFB5939-6D07-4043-9B56-1FC93FAD20DA}" destId="{9B7CC0F4-76BE-4A0C-AA01-EF08D5D748CF}" srcOrd="0" destOrd="0" parTransId="{A676FD12-D18A-4C71-8732-1E3181CE8BFC}" sibTransId="{92984F7B-F907-4D46-8375-3F7FFB70FD3C}"/>
    <dgm:cxn modelId="{7BF310BF-E907-4335-B20A-4B26D9D49B3C}" type="presParOf" srcId="{77EDB3CC-DAD6-4F00-B74D-592F537E4556}" destId="{90653395-85D8-436C-B095-6D8621DCEC74}" srcOrd="0" destOrd="0" presId="urn:microsoft.com/office/officeart/2011/layout/TabList"/>
    <dgm:cxn modelId="{18AE9E4D-E307-407C-B0D4-7C463CA3C59A}" type="presParOf" srcId="{90653395-85D8-436C-B095-6D8621DCEC74}" destId="{B79C8CE0-1B31-442E-9AF7-0693A3EA3124}" srcOrd="0" destOrd="0" presId="urn:microsoft.com/office/officeart/2011/layout/TabList"/>
    <dgm:cxn modelId="{5AA9F270-DB8B-4B0F-B466-22F194D3A233}" type="presParOf" srcId="{90653395-85D8-436C-B095-6D8621DCEC74}" destId="{3713D385-76F1-45A2-83C7-3896A288CF5C}" srcOrd="1" destOrd="0" presId="urn:microsoft.com/office/officeart/2011/layout/TabList"/>
    <dgm:cxn modelId="{83ABA229-9821-42FE-9EAB-B86E9321F74D}" type="presParOf" srcId="{90653395-85D8-436C-B095-6D8621DCEC74}" destId="{964D5470-2ED0-4FB6-A32A-BC77FCF4C59B}" srcOrd="2" destOrd="0" presId="urn:microsoft.com/office/officeart/2011/layout/TabList"/>
    <dgm:cxn modelId="{3BD8DF63-0791-4BC0-BF0C-5B1699161759}" type="presParOf" srcId="{77EDB3CC-DAD6-4F00-B74D-592F537E4556}" destId="{4F7E8F95-07FA-4A2E-85D8-8F2F4F7123DD}" srcOrd="1" destOrd="0" presId="urn:microsoft.com/office/officeart/2011/layout/TabList"/>
    <dgm:cxn modelId="{FCE36049-FC05-487A-A646-CAE4FE61CA18}" type="presParOf" srcId="{77EDB3CC-DAD6-4F00-B74D-592F537E4556}" destId="{421B8740-330A-4909-98E5-19EA86965645}" srcOrd="2" destOrd="0" presId="urn:microsoft.com/office/officeart/2011/layout/TabList"/>
    <dgm:cxn modelId="{F606E0D4-E200-4B3D-9161-8C385C99EDA7}" type="presParOf" srcId="{77EDB3CC-DAD6-4F00-B74D-592F537E4556}" destId="{206DD2B9-3E61-415F-9319-38770E498400}" srcOrd="3" destOrd="0" presId="urn:microsoft.com/office/officeart/2011/layout/TabList"/>
    <dgm:cxn modelId="{E425B846-9561-4842-8114-60747E14DDA7}" type="presParOf" srcId="{206DD2B9-3E61-415F-9319-38770E498400}" destId="{7496C438-36CF-4B3C-BC41-DC29DF26A271}" srcOrd="0" destOrd="0" presId="urn:microsoft.com/office/officeart/2011/layout/TabList"/>
    <dgm:cxn modelId="{0C2818CF-D207-4A81-9162-1DBA2E49E310}" type="presParOf" srcId="{206DD2B9-3E61-415F-9319-38770E498400}" destId="{0A8EF55C-4D9D-42CC-84E4-B894B4F7CDD0}" srcOrd="1" destOrd="0" presId="urn:microsoft.com/office/officeart/2011/layout/TabList"/>
    <dgm:cxn modelId="{E51DCF64-9469-4E0C-8B01-00D9056B6F24}" type="presParOf" srcId="{206DD2B9-3E61-415F-9319-38770E498400}" destId="{5E0CA191-27A8-4751-8C36-4D1D59344ECD}" srcOrd="2" destOrd="0" presId="urn:microsoft.com/office/officeart/2011/layout/TabList"/>
    <dgm:cxn modelId="{E01B880D-C2AB-4C00-B82F-C787C379EC03}" type="presParOf" srcId="{77EDB3CC-DAD6-4F00-B74D-592F537E4556}" destId="{D22133A6-F4DC-4C46-812C-333C2592D531}" srcOrd="4" destOrd="0" presId="urn:microsoft.com/office/officeart/2011/layout/TabList"/>
    <dgm:cxn modelId="{792476D7-B514-4397-B7E0-63D4D51BDC91}" type="presParOf" srcId="{77EDB3CC-DAD6-4F00-B74D-592F537E4556}" destId="{7C458E99-24D5-465D-A1A3-96BD45568A92}" srcOrd="5" destOrd="0" presId="urn:microsoft.com/office/officeart/2011/layout/TabList"/>
    <dgm:cxn modelId="{A7A9E4FE-DB73-4A69-A2CA-B37945A95BFE}" type="presParOf" srcId="{77EDB3CC-DAD6-4F00-B74D-592F537E4556}" destId="{00A239CD-0D3B-4378-BCFE-D698FEBFB06F}" srcOrd="6" destOrd="0" presId="urn:microsoft.com/office/officeart/2011/layout/TabList"/>
    <dgm:cxn modelId="{CE4110CA-E1C0-4A82-A74B-BB221493483B}" type="presParOf" srcId="{00A239CD-0D3B-4378-BCFE-D698FEBFB06F}" destId="{C1AFA8A1-53A7-41FF-9F98-8FA4A2DB2706}" srcOrd="0" destOrd="0" presId="urn:microsoft.com/office/officeart/2011/layout/TabList"/>
    <dgm:cxn modelId="{F1568D7A-6250-4D32-8F21-329F6C13A364}" type="presParOf" srcId="{00A239CD-0D3B-4378-BCFE-D698FEBFB06F}" destId="{05E140EC-30B5-48C8-A8C2-34E0A9578887}" srcOrd="1" destOrd="0" presId="urn:microsoft.com/office/officeart/2011/layout/TabList"/>
    <dgm:cxn modelId="{59772F1F-BF58-40A3-B1BD-6BE760AECC7F}" type="presParOf" srcId="{00A239CD-0D3B-4378-BCFE-D698FEBFB06F}" destId="{67EA07F5-7241-4CD5-98E3-C505168C95E3}" srcOrd="2" destOrd="0" presId="urn:microsoft.com/office/officeart/2011/layout/TabList"/>
    <dgm:cxn modelId="{16C8C956-0A4E-46A2-A029-63DC565A8D42}" type="presParOf" srcId="{77EDB3CC-DAD6-4F00-B74D-592F537E4556}" destId="{DB107730-B2D9-447B-8A54-1F31D69438E6}" srcOrd="7" destOrd="0" presId="urn:microsoft.com/office/officeart/2011/layout/TabList"/>
    <dgm:cxn modelId="{9AC83CF5-4933-4362-B157-424D6F65F5A4}" type="presParOf" srcId="{77EDB3CC-DAD6-4F00-B74D-592F537E4556}" destId="{D6CD9BAD-64F3-43D0-9DA0-EEF02F177198}" srcOrd="8" destOrd="0" presId="urn:microsoft.com/office/officeart/2011/layout/TabList"/>
    <dgm:cxn modelId="{C3C374C3-57FE-48E9-86CA-A40C46BB179A}" type="presParOf" srcId="{77EDB3CC-DAD6-4F00-B74D-592F537E4556}" destId="{56FCCDF6-1C10-4F7C-885A-E17C5D2E9073}" srcOrd="9" destOrd="0" presId="urn:microsoft.com/office/officeart/2011/layout/TabList"/>
    <dgm:cxn modelId="{E4868B46-D756-4DE3-A95C-EB149075AB54}" type="presParOf" srcId="{56FCCDF6-1C10-4F7C-885A-E17C5D2E9073}" destId="{D2098376-217E-4845-8699-82E98C5A0DCE}" srcOrd="0" destOrd="0" presId="urn:microsoft.com/office/officeart/2011/layout/TabList"/>
    <dgm:cxn modelId="{A2E0E442-764A-402C-82B3-15588388A247}" type="presParOf" srcId="{56FCCDF6-1C10-4F7C-885A-E17C5D2E9073}" destId="{8DD5D7B2-BF63-48EF-8CE4-2137518F0F28}" srcOrd="1" destOrd="0" presId="urn:microsoft.com/office/officeart/2011/layout/TabList"/>
    <dgm:cxn modelId="{9CFC55F0-BEA4-40DA-8927-D4A76BF1D0BC}" type="presParOf" srcId="{56FCCDF6-1C10-4F7C-885A-E17C5D2E9073}" destId="{0FE9CF95-8E18-4A0C-8F91-08890BA7C1F6}" srcOrd="2" destOrd="0" presId="urn:microsoft.com/office/officeart/2011/layout/TabList"/>
    <dgm:cxn modelId="{A897EC95-6986-4D86-B015-3B66EEDC341F}" type="presParOf" srcId="{77EDB3CC-DAD6-4F00-B74D-592F537E4556}" destId="{2DA4218E-4019-4DAE-BF07-F1FCE4E1C7E7}" srcOrd="10" destOrd="0" presId="urn:microsoft.com/office/officeart/2011/layout/TabList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E9CF95-8E18-4A0C-8F91-08890BA7C1F6}">
      <dsp:nvSpPr>
        <dsp:cNvPr id="0" name=""/>
        <dsp:cNvSpPr/>
      </dsp:nvSpPr>
      <dsp:spPr>
        <a:xfrm>
          <a:off x="0" y="6468779"/>
          <a:ext cx="14406653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A07F5-7241-4CD5-98E3-C505168C95E3}">
      <dsp:nvSpPr>
        <dsp:cNvPr id="0" name=""/>
        <dsp:cNvSpPr/>
      </dsp:nvSpPr>
      <dsp:spPr>
        <a:xfrm>
          <a:off x="0" y="4221225"/>
          <a:ext cx="14406653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CA191-27A8-4751-8C36-4D1D59344ECD}">
      <dsp:nvSpPr>
        <dsp:cNvPr id="0" name=""/>
        <dsp:cNvSpPr/>
      </dsp:nvSpPr>
      <dsp:spPr>
        <a:xfrm>
          <a:off x="0" y="1839239"/>
          <a:ext cx="14406653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D5470-2ED0-4FB6-A32A-BC77FCF4C59B}">
      <dsp:nvSpPr>
        <dsp:cNvPr id="0" name=""/>
        <dsp:cNvSpPr/>
      </dsp:nvSpPr>
      <dsp:spPr>
        <a:xfrm>
          <a:off x="0" y="600864"/>
          <a:ext cx="14406653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9C8CE0-1B31-442E-9AF7-0693A3EA3124}">
      <dsp:nvSpPr>
        <dsp:cNvPr id="0" name=""/>
        <dsp:cNvSpPr/>
      </dsp:nvSpPr>
      <dsp:spPr>
        <a:xfrm>
          <a:off x="0" y="2468"/>
          <a:ext cx="10660923" cy="59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>
              <a:cs typeface="B Nazanin" panose="00000400000000000000" pitchFamily="2" charset="-78"/>
            </a:rPr>
            <a:t> </a:t>
          </a:r>
        </a:p>
      </dsp:txBody>
      <dsp:txXfrm>
        <a:off x="0" y="2468"/>
        <a:ext cx="10660923" cy="598395"/>
      </dsp:txXfrm>
    </dsp:sp>
    <dsp:sp modelId="{3713D385-76F1-45A2-83C7-3896A288CF5C}">
      <dsp:nvSpPr>
        <dsp:cNvPr id="0" name=""/>
        <dsp:cNvSpPr/>
      </dsp:nvSpPr>
      <dsp:spPr>
        <a:xfrm>
          <a:off x="10660923" y="17883"/>
          <a:ext cx="3745729" cy="5983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>
              <a:cs typeface="B Nazanin" panose="00000400000000000000" pitchFamily="2" charset="-78"/>
            </a:rPr>
            <a:t>محل عملیات</a:t>
          </a:r>
          <a:endParaRPr lang="en-US" sz="2400" kern="1200">
            <a:cs typeface="B Nazanin" panose="00000400000000000000" pitchFamily="2" charset="-78"/>
          </a:endParaRPr>
        </a:p>
      </dsp:txBody>
      <dsp:txXfrm>
        <a:off x="10690139" y="47099"/>
        <a:ext cx="3687297" cy="569179"/>
      </dsp:txXfrm>
    </dsp:sp>
    <dsp:sp modelId="{4F7E8F95-07FA-4A2E-85D8-8F2F4F7123DD}">
      <dsp:nvSpPr>
        <dsp:cNvPr id="0" name=""/>
        <dsp:cNvSpPr/>
      </dsp:nvSpPr>
      <dsp:spPr>
        <a:xfrm>
          <a:off x="0" y="600864"/>
          <a:ext cx="14406653" cy="610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>
              <a:cs typeface="B Nazanin" panose="00000400000000000000" pitchFamily="2" charset="-78"/>
            </a:rPr>
            <a:t> خلیج فارس: میدان پارس جنوبی</a:t>
          </a:r>
          <a:endParaRPr lang="en-US" sz="2000" kern="1200">
            <a:cs typeface="B Nazanin" panose="00000400000000000000" pitchFamily="2" charset="-78"/>
          </a:endParaRPr>
        </a:p>
      </dsp:txBody>
      <dsp:txXfrm>
        <a:off x="0" y="600864"/>
        <a:ext cx="14406653" cy="610060"/>
      </dsp:txXfrm>
    </dsp:sp>
    <dsp:sp modelId="{7496C438-36CF-4B3C-BC41-DC29DF26A271}">
      <dsp:nvSpPr>
        <dsp:cNvPr id="0" name=""/>
        <dsp:cNvSpPr/>
      </dsp:nvSpPr>
      <dsp:spPr>
        <a:xfrm>
          <a:off x="0" y="1240844"/>
          <a:ext cx="10660923" cy="59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>
              <a:cs typeface="B Nazanin" panose="00000400000000000000" pitchFamily="2" charset="-78"/>
            </a:rPr>
            <a:t> </a:t>
          </a:r>
        </a:p>
      </dsp:txBody>
      <dsp:txXfrm>
        <a:off x="0" y="1240844"/>
        <a:ext cx="10660923" cy="598395"/>
      </dsp:txXfrm>
    </dsp:sp>
    <dsp:sp modelId="{0A8EF55C-4D9D-42CC-84E4-B894B4F7CDD0}">
      <dsp:nvSpPr>
        <dsp:cNvPr id="0" name=""/>
        <dsp:cNvSpPr/>
      </dsp:nvSpPr>
      <dsp:spPr>
        <a:xfrm>
          <a:off x="10660923" y="1240844"/>
          <a:ext cx="3745729" cy="5983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>
              <a:cs typeface="B Nazanin" panose="00000400000000000000" pitchFamily="2" charset="-78"/>
            </a:rPr>
            <a:t>سرعت </a:t>
          </a:r>
          <a:endParaRPr lang="en-US" sz="2400" kern="1200">
            <a:cs typeface="B Nazanin" panose="00000400000000000000" pitchFamily="2" charset="-78"/>
          </a:endParaRPr>
        </a:p>
      </dsp:txBody>
      <dsp:txXfrm>
        <a:off x="10690139" y="1270060"/>
        <a:ext cx="3687297" cy="569179"/>
      </dsp:txXfrm>
    </dsp:sp>
    <dsp:sp modelId="{D22133A6-F4DC-4C46-812C-333C2592D531}">
      <dsp:nvSpPr>
        <dsp:cNvPr id="0" name=""/>
        <dsp:cNvSpPr/>
      </dsp:nvSpPr>
      <dsp:spPr>
        <a:xfrm>
          <a:off x="0" y="1839239"/>
          <a:ext cx="14406653" cy="175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>
              <a:cs typeface="B Nazanin" panose="00000400000000000000" pitchFamily="2" charset="-78"/>
            </a:rPr>
            <a:t>سرعت حداکثری شناور با توجه به نمونه های موجود در محدوده </a:t>
          </a:r>
          <a:r>
            <a:rPr lang="en-US" sz="2000" kern="1200">
              <a:cs typeface="B Nazanin" panose="00000400000000000000" pitchFamily="2" charset="-78"/>
            </a:rPr>
            <a:t>14 knot</a:t>
          </a: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cs typeface="B Nazanin" panose="00000400000000000000" pitchFamily="2" charset="-78"/>
            </a:rPr>
            <a:t>سرعت عملیاتی شناور با توجه به نمونه های موجود در محدوده</a:t>
          </a:r>
          <a:r>
            <a:rPr lang="en-US" sz="2000" kern="1200" dirty="0">
              <a:cs typeface="B Nazanin" panose="00000400000000000000" pitchFamily="2" charset="-78"/>
            </a:rPr>
            <a:t>10 knot</a:t>
          </a: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cs typeface="B Nazanin" panose="00000400000000000000" pitchFamily="2" charset="-78"/>
            </a:rPr>
            <a:t>بنابراین سرعت طراحی شناور </a:t>
          </a:r>
          <a:r>
            <a:rPr lang="en-US" sz="2000" kern="1200" dirty="0">
              <a:cs typeface="B Nazanin" panose="00000400000000000000" pitchFamily="2" charset="-78"/>
            </a:rPr>
            <a:t>14 knot</a:t>
          </a:r>
          <a:r>
            <a:rPr lang="fa-IR" sz="2000" kern="1200" dirty="0">
              <a:cs typeface="B Nazanin" panose="00000400000000000000" pitchFamily="2" charset="-78"/>
            </a:rPr>
            <a:t> در نظر گرفته شده است.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0" y="1839239"/>
        <a:ext cx="14406653" cy="1753670"/>
      </dsp:txXfrm>
    </dsp:sp>
    <dsp:sp modelId="{C1AFA8A1-53A7-41FF-9F98-8FA4A2DB2706}">
      <dsp:nvSpPr>
        <dsp:cNvPr id="0" name=""/>
        <dsp:cNvSpPr/>
      </dsp:nvSpPr>
      <dsp:spPr>
        <a:xfrm>
          <a:off x="0" y="3622829"/>
          <a:ext cx="10660923" cy="59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kern="1200">
            <a:cs typeface="B Nazanin" panose="00000400000000000000" pitchFamily="2" charset="-78"/>
          </a:endParaRPr>
        </a:p>
      </dsp:txBody>
      <dsp:txXfrm>
        <a:off x="0" y="3622829"/>
        <a:ext cx="10660923" cy="598395"/>
      </dsp:txXfrm>
    </dsp:sp>
    <dsp:sp modelId="{05E140EC-30B5-48C8-A8C2-34E0A9578887}">
      <dsp:nvSpPr>
        <dsp:cNvPr id="0" name=""/>
        <dsp:cNvSpPr/>
      </dsp:nvSpPr>
      <dsp:spPr>
        <a:xfrm>
          <a:off x="10660923" y="3609389"/>
          <a:ext cx="3745729" cy="5983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>
              <a:cs typeface="B Nazanin" panose="00000400000000000000" pitchFamily="2" charset="-78"/>
            </a:rPr>
            <a:t>حساسیت عملیات</a:t>
          </a:r>
          <a:endParaRPr lang="en-US" sz="2400" kern="1200">
            <a:cs typeface="B Nazanin" panose="00000400000000000000" pitchFamily="2" charset="-78"/>
          </a:endParaRPr>
        </a:p>
      </dsp:txBody>
      <dsp:txXfrm>
        <a:off x="10690139" y="3638605"/>
        <a:ext cx="3687297" cy="569179"/>
      </dsp:txXfrm>
    </dsp:sp>
    <dsp:sp modelId="{DB107730-B2D9-447B-8A54-1F31D69438E6}">
      <dsp:nvSpPr>
        <dsp:cNvPr id="0" name=""/>
        <dsp:cNvSpPr/>
      </dsp:nvSpPr>
      <dsp:spPr>
        <a:xfrm>
          <a:off x="0" y="4221225"/>
          <a:ext cx="14406653" cy="1619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>
              <a:cs typeface="B Nazanin" panose="00000400000000000000" pitchFamily="2" charset="-78"/>
            </a:rPr>
            <a:t>با توجه به حساسیت عملیات در حوزه های میادین نفت و گاز، شناور باید دارای سیستم </a:t>
          </a:r>
          <a:r>
            <a:rPr lang="en-US" sz="2000" kern="1200">
              <a:cs typeface="B Nazanin" panose="00000400000000000000" pitchFamily="2" charset="-78"/>
            </a:rPr>
            <a:t>Dynamic posioning </a:t>
          </a:r>
          <a:r>
            <a:rPr lang="fa-IR" sz="2000" kern="1200">
              <a:cs typeface="B Nazanin" panose="00000400000000000000" pitchFamily="2" charset="-78"/>
            </a:rPr>
            <a:t> مناسب بوده و قابلیت مانور بالا داشته باشد.</a:t>
          </a:r>
          <a:endParaRPr lang="en-US" sz="2000" kern="1200">
            <a:cs typeface="B Nazanin" panose="00000400000000000000" pitchFamily="2" charset="-78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>
              <a:cs typeface="B Nazanin" panose="00000400000000000000" pitchFamily="2" charset="-78"/>
            </a:rPr>
            <a:t>با توجه به نوع حوزه عملیاتی ، شناور باید از پایداری مناسب و همچنین توانایی انجام عملیات برای مدت زمان طولانی را دارا باشد.</a:t>
          </a:r>
          <a:endParaRPr lang="en-US" sz="2000" kern="1200">
            <a:cs typeface="B Nazanin" panose="00000400000000000000" pitchFamily="2" charset="-78"/>
          </a:endParaRPr>
        </a:p>
      </dsp:txBody>
      <dsp:txXfrm>
        <a:off x="0" y="4221225"/>
        <a:ext cx="14406653" cy="1619238"/>
      </dsp:txXfrm>
    </dsp:sp>
    <dsp:sp modelId="{D2098376-217E-4845-8699-82E98C5A0DCE}">
      <dsp:nvSpPr>
        <dsp:cNvPr id="0" name=""/>
        <dsp:cNvSpPr/>
      </dsp:nvSpPr>
      <dsp:spPr>
        <a:xfrm>
          <a:off x="0" y="5870383"/>
          <a:ext cx="10660923" cy="59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marL="0" lvl="0" indent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cs typeface="B Nazanin" panose="00000400000000000000" pitchFamily="2" charset="-78"/>
          </a:endParaRPr>
        </a:p>
      </dsp:txBody>
      <dsp:txXfrm>
        <a:off x="0" y="5870383"/>
        <a:ext cx="10660923" cy="598395"/>
      </dsp:txXfrm>
    </dsp:sp>
    <dsp:sp modelId="{8DD5D7B2-BF63-48EF-8CE4-2137518F0F28}">
      <dsp:nvSpPr>
        <dsp:cNvPr id="0" name=""/>
        <dsp:cNvSpPr/>
      </dsp:nvSpPr>
      <dsp:spPr>
        <a:xfrm>
          <a:off x="10660923" y="5870383"/>
          <a:ext cx="3745729" cy="5983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>
              <a:cs typeface="B Nazanin" panose="00000400000000000000" pitchFamily="2" charset="-78"/>
            </a:rPr>
            <a:t>نوع تابع هدف</a:t>
          </a:r>
          <a:endParaRPr lang="en-US" sz="2000" kern="1200">
            <a:cs typeface="B Nazanin" panose="00000400000000000000" pitchFamily="2" charset="-78"/>
          </a:endParaRPr>
        </a:p>
      </dsp:txBody>
      <dsp:txXfrm>
        <a:off x="10690139" y="5899599"/>
        <a:ext cx="3687297" cy="569179"/>
      </dsp:txXfrm>
    </dsp:sp>
    <dsp:sp modelId="{2DA4218E-4019-4DAE-BF07-F1FCE4E1C7E7}">
      <dsp:nvSpPr>
        <dsp:cNvPr id="0" name=""/>
        <dsp:cNvSpPr/>
      </dsp:nvSpPr>
      <dsp:spPr>
        <a:xfrm>
          <a:off x="0" y="6468779"/>
          <a:ext cx="14406653" cy="1196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>
              <a:cs typeface="B Nazanin" panose="00000400000000000000" pitchFamily="2" charset="-78"/>
            </a:rPr>
            <a:t>تابع هدف جهت طراحی سیستم رانش در این پروژه رسیدن به حداکثر راندمان قابل اجرا خواهد بود.</a:t>
          </a:r>
          <a:endParaRPr lang="en-US" sz="2000" kern="1200">
            <a:cs typeface="B Nazanin" panose="00000400000000000000" pitchFamily="2" charset="-78"/>
          </a:endParaRPr>
        </a:p>
      </dsp:txBody>
      <dsp:txXfrm>
        <a:off x="0" y="6468779"/>
        <a:ext cx="14406653" cy="11969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8149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2DFF87-32B6-4591-BF43-4F97585A305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6792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7001" y="5580770"/>
            <a:ext cx="12216400" cy="122164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5760">
                <a:solidFill>
                  <a:srgbClr val="5EEC3C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7001" y="6802408"/>
            <a:ext cx="12216114" cy="732984"/>
          </a:xfrm>
        </p:spPr>
        <p:txBody>
          <a:bodyPr>
            <a:normAutofit/>
          </a:bodyPr>
          <a:lstStyle>
            <a:lvl1pPr marL="0" indent="0" algn="l">
              <a:buNone/>
              <a:defRPr sz="4480" b="0" i="0">
                <a:solidFill>
                  <a:schemeClr val="bg1"/>
                </a:solidFill>
              </a:defRPr>
            </a:lvl1pPr>
            <a:lvl2pPr marL="731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5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441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344" y="1915848"/>
            <a:ext cx="13193712" cy="1221640"/>
          </a:xfrm>
        </p:spPr>
        <p:txBody>
          <a:bodyPr>
            <a:normAutofit/>
          </a:bodyPr>
          <a:lstStyle>
            <a:lvl1pPr algn="l">
              <a:defRPr sz="5760" baseline="0">
                <a:solidFill>
                  <a:srgbClr val="5EEC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345" y="3381817"/>
            <a:ext cx="13193712" cy="4153571"/>
          </a:xfrm>
        </p:spPr>
        <p:txBody>
          <a:bodyPr/>
          <a:lstStyle>
            <a:lvl1pPr algn="l">
              <a:defRPr sz="448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6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346" y="694209"/>
            <a:ext cx="9773120" cy="916230"/>
          </a:xfrm>
        </p:spPr>
        <p:txBody>
          <a:bodyPr>
            <a:normAutofit/>
          </a:bodyPr>
          <a:lstStyle>
            <a:lvl1pPr algn="l">
              <a:defRPr sz="5760">
                <a:solidFill>
                  <a:srgbClr val="5EEC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346" y="1671521"/>
            <a:ext cx="9773120" cy="5617698"/>
          </a:xfrm>
        </p:spPr>
        <p:txBody>
          <a:bodyPr/>
          <a:lstStyle>
            <a:lvl1pPr>
              <a:defRPr sz="448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9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2"/>
            <a:ext cx="12435840" cy="163449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02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2pPr>
            <a:lvl3pPr marL="1463004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2194505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926007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657509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4389011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5120512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852014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15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2"/>
            <a:ext cx="6461760" cy="5431156"/>
          </a:xfrm>
        </p:spPr>
        <p:txBody>
          <a:bodyPr/>
          <a:lstStyle>
            <a:lvl1pPr>
              <a:defRPr sz="4480"/>
            </a:lvl1pPr>
            <a:lvl2pPr>
              <a:defRPr sz="3840"/>
            </a:lvl2pPr>
            <a:lvl3pPr>
              <a:defRPr sz="3200"/>
            </a:lvl3pPr>
            <a:lvl4pPr>
              <a:defRPr sz="2880"/>
            </a:lvl4pPr>
            <a:lvl5pPr>
              <a:defRPr sz="2880"/>
            </a:lvl5pPr>
            <a:lvl6pPr>
              <a:defRPr sz="2880"/>
            </a:lvl6pPr>
            <a:lvl7pPr>
              <a:defRPr sz="2880"/>
            </a:lvl7pPr>
            <a:lvl8pPr>
              <a:defRPr sz="2880"/>
            </a:lvl8pPr>
            <a:lvl9pPr>
              <a:defRPr sz="28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2"/>
            <a:ext cx="6461760" cy="5431156"/>
          </a:xfrm>
        </p:spPr>
        <p:txBody>
          <a:bodyPr/>
          <a:lstStyle>
            <a:lvl1pPr>
              <a:defRPr sz="4480"/>
            </a:lvl1pPr>
            <a:lvl2pPr>
              <a:defRPr sz="3840"/>
            </a:lvl2pPr>
            <a:lvl3pPr>
              <a:defRPr sz="3200"/>
            </a:lvl3pPr>
            <a:lvl4pPr>
              <a:defRPr sz="2880"/>
            </a:lvl4pPr>
            <a:lvl5pPr>
              <a:defRPr sz="2880"/>
            </a:lvl5pPr>
            <a:lvl6pPr>
              <a:defRPr sz="2880"/>
            </a:lvl6pPr>
            <a:lvl7pPr>
              <a:defRPr sz="2880"/>
            </a:lvl7pPr>
            <a:lvl8pPr>
              <a:defRPr sz="2880"/>
            </a:lvl8pPr>
            <a:lvl9pPr>
              <a:defRPr sz="28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2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509" y="1915850"/>
            <a:ext cx="12949382" cy="1221640"/>
          </a:xfrm>
        </p:spPr>
        <p:txBody>
          <a:bodyPr>
            <a:normAutofit/>
          </a:bodyPr>
          <a:lstStyle>
            <a:lvl1pPr algn="l">
              <a:defRPr sz="5760" baseline="0">
                <a:solidFill>
                  <a:srgbClr val="5EEC3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008" y="3137488"/>
            <a:ext cx="6464300" cy="767716"/>
          </a:xfrm>
        </p:spPr>
        <p:txBody>
          <a:bodyPr anchor="b"/>
          <a:lstStyle>
            <a:lvl1pPr marL="0" indent="0" algn="ctr">
              <a:buNone/>
              <a:defRPr sz="3840" b="1">
                <a:solidFill>
                  <a:srgbClr val="5EEC3C"/>
                </a:solidFill>
              </a:defRPr>
            </a:lvl1pPr>
            <a:lvl2pPr marL="731502" indent="0">
              <a:buNone/>
              <a:defRPr sz="3200" b="1"/>
            </a:lvl2pPr>
            <a:lvl3pPr marL="1463004" indent="0">
              <a:buNone/>
              <a:defRPr sz="2880" b="1"/>
            </a:lvl3pPr>
            <a:lvl4pPr marL="2194505" indent="0">
              <a:buNone/>
              <a:defRPr sz="2560" b="1"/>
            </a:lvl4pPr>
            <a:lvl5pPr marL="2926007" indent="0">
              <a:buNone/>
              <a:defRPr sz="2560" b="1"/>
            </a:lvl5pPr>
            <a:lvl6pPr marL="3657509" indent="0">
              <a:buNone/>
              <a:defRPr sz="2560" b="1"/>
            </a:lvl6pPr>
            <a:lvl7pPr marL="4389011" indent="0">
              <a:buNone/>
              <a:defRPr sz="2560" b="1"/>
            </a:lvl7pPr>
            <a:lvl8pPr marL="5120512" indent="0">
              <a:buNone/>
              <a:defRPr sz="2560" b="1"/>
            </a:lvl8pPr>
            <a:lvl9pPr marL="5852014" indent="0">
              <a:buNone/>
              <a:defRPr sz="2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9008" y="4114802"/>
            <a:ext cx="6464300" cy="3420594"/>
          </a:xfrm>
        </p:spPr>
        <p:txBody>
          <a:bodyPr/>
          <a:lstStyle>
            <a:lvl1pPr algn="ctr">
              <a:defRPr sz="3840">
                <a:solidFill>
                  <a:schemeClr val="bg1"/>
                </a:solidFill>
              </a:defRPr>
            </a:lvl1pPr>
            <a:lvl2pPr algn="ctr">
              <a:defRPr sz="3200">
                <a:solidFill>
                  <a:schemeClr val="bg1"/>
                </a:solidFill>
              </a:defRPr>
            </a:lvl2pPr>
            <a:lvl3pPr algn="ctr">
              <a:defRPr sz="2880">
                <a:solidFill>
                  <a:schemeClr val="bg1"/>
                </a:solidFill>
              </a:defRPr>
            </a:lvl3pPr>
            <a:lvl4pPr algn="ctr">
              <a:defRPr sz="2560">
                <a:solidFill>
                  <a:schemeClr val="bg1"/>
                </a:solidFill>
              </a:defRPr>
            </a:lvl4pPr>
            <a:lvl5pPr algn="ctr">
              <a:defRPr sz="2560">
                <a:solidFill>
                  <a:schemeClr val="bg1"/>
                </a:solidFill>
              </a:defRPr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15202" y="3137488"/>
            <a:ext cx="6466840" cy="767716"/>
          </a:xfrm>
        </p:spPr>
        <p:txBody>
          <a:bodyPr anchor="b"/>
          <a:lstStyle>
            <a:lvl1pPr marL="0" indent="0" algn="ctr">
              <a:buNone/>
              <a:defRPr sz="3840" b="1">
                <a:solidFill>
                  <a:srgbClr val="5EEC3C"/>
                </a:solidFill>
              </a:defRPr>
            </a:lvl1pPr>
            <a:lvl2pPr marL="731502" indent="0">
              <a:buNone/>
              <a:defRPr sz="3200" b="1"/>
            </a:lvl2pPr>
            <a:lvl3pPr marL="1463004" indent="0">
              <a:buNone/>
              <a:defRPr sz="2880" b="1"/>
            </a:lvl3pPr>
            <a:lvl4pPr marL="2194505" indent="0">
              <a:buNone/>
              <a:defRPr sz="2560" b="1"/>
            </a:lvl4pPr>
            <a:lvl5pPr marL="2926007" indent="0">
              <a:buNone/>
              <a:defRPr sz="2560" b="1"/>
            </a:lvl5pPr>
            <a:lvl6pPr marL="3657509" indent="0">
              <a:buNone/>
              <a:defRPr sz="2560" b="1"/>
            </a:lvl6pPr>
            <a:lvl7pPr marL="4389011" indent="0">
              <a:buNone/>
              <a:defRPr sz="2560" b="1"/>
            </a:lvl7pPr>
            <a:lvl8pPr marL="5120512" indent="0">
              <a:buNone/>
              <a:defRPr sz="2560" b="1"/>
            </a:lvl8pPr>
            <a:lvl9pPr marL="5852014" indent="0">
              <a:buNone/>
              <a:defRPr sz="2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315202" y="4114802"/>
            <a:ext cx="6466840" cy="3420594"/>
          </a:xfrm>
        </p:spPr>
        <p:txBody>
          <a:bodyPr/>
          <a:lstStyle>
            <a:lvl1pPr algn="ctr">
              <a:defRPr sz="3840">
                <a:solidFill>
                  <a:schemeClr val="bg1"/>
                </a:solidFill>
              </a:defRPr>
            </a:lvl1pPr>
            <a:lvl2pPr algn="ctr">
              <a:defRPr sz="3200">
                <a:solidFill>
                  <a:schemeClr val="bg1"/>
                </a:solidFill>
              </a:defRPr>
            </a:lvl2pPr>
            <a:lvl3pPr algn="ctr">
              <a:defRPr sz="2880">
                <a:solidFill>
                  <a:schemeClr val="bg1"/>
                </a:solidFill>
              </a:defRPr>
            </a:lvl3pPr>
            <a:lvl4pPr algn="ctr">
              <a:defRPr sz="2560">
                <a:solidFill>
                  <a:schemeClr val="bg1"/>
                </a:solidFill>
              </a:defRPr>
            </a:lvl4pPr>
            <a:lvl5pPr algn="ctr">
              <a:defRPr sz="2560">
                <a:solidFill>
                  <a:schemeClr val="bg1"/>
                </a:solidFill>
              </a:defRPr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4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2" y="327660"/>
            <a:ext cx="4813301" cy="139446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3"/>
            <a:ext cx="8178800" cy="7023736"/>
          </a:xfrm>
        </p:spPr>
        <p:txBody>
          <a:bodyPr/>
          <a:lstStyle>
            <a:lvl1pPr>
              <a:defRPr sz="5120"/>
            </a:lvl1pPr>
            <a:lvl2pPr>
              <a:defRPr sz="4480"/>
            </a:lvl2pPr>
            <a:lvl3pPr>
              <a:defRPr sz="384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2" y="1722123"/>
            <a:ext cx="4813301" cy="5629276"/>
          </a:xfrm>
        </p:spPr>
        <p:txBody>
          <a:bodyPr/>
          <a:lstStyle>
            <a:lvl1pPr marL="0" indent="0">
              <a:buNone/>
              <a:defRPr sz="2240"/>
            </a:lvl1pPr>
            <a:lvl2pPr marL="731502" indent="0">
              <a:buNone/>
              <a:defRPr sz="1920"/>
            </a:lvl2pPr>
            <a:lvl3pPr marL="1463004" indent="0">
              <a:buNone/>
              <a:defRPr sz="1600"/>
            </a:lvl3pPr>
            <a:lvl4pPr marL="2194505" indent="0">
              <a:buNone/>
              <a:defRPr sz="1440"/>
            </a:lvl4pPr>
            <a:lvl5pPr marL="2926007" indent="0">
              <a:buNone/>
              <a:defRPr sz="1440"/>
            </a:lvl5pPr>
            <a:lvl6pPr marL="3657509" indent="0">
              <a:buNone/>
              <a:defRPr sz="1440"/>
            </a:lvl6pPr>
            <a:lvl7pPr marL="4389011" indent="0">
              <a:buNone/>
              <a:defRPr sz="1440"/>
            </a:lvl7pPr>
            <a:lvl8pPr marL="5120512" indent="0">
              <a:buNone/>
              <a:defRPr sz="1440"/>
            </a:lvl8pPr>
            <a:lvl9pPr marL="5852014" indent="0">
              <a:buNone/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0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0" y="5760721"/>
            <a:ext cx="8778240" cy="68008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0" y="735330"/>
            <a:ext cx="8778240" cy="4937760"/>
          </a:xfrm>
        </p:spPr>
        <p:txBody>
          <a:bodyPr/>
          <a:lstStyle>
            <a:lvl1pPr marL="0" indent="0">
              <a:buNone/>
              <a:defRPr sz="5120"/>
            </a:lvl1pPr>
            <a:lvl2pPr marL="731502" indent="0">
              <a:buNone/>
              <a:defRPr sz="4480"/>
            </a:lvl2pPr>
            <a:lvl3pPr marL="1463004" indent="0">
              <a:buNone/>
              <a:defRPr sz="3840"/>
            </a:lvl3pPr>
            <a:lvl4pPr marL="2194505" indent="0">
              <a:buNone/>
              <a:defRPr sz="3200"/>
            </a:lvl4pPr>
            <a:lvl5pPr marL="2926007" indent="0">
              <a:buNone/>
              <a:defRPr sz="3200"/>
            </a:lvl5pPr>
            <a:lvl6pPr marL="3657509" indent="0">
              <a:buNone/>
              <a:defRPr sz="3200"/>
            </a:lvl6pPr>
            <a:lvl7pPr marL="4389011" indent="0">
              <a:buNone/>
              <a:defRPr sz="3200"/>
            </a:lvl7pPr>
            <a:lvl8pPr marL="5120512" indent="0">
              <a:buNone/>
              <a:defRPr sz="3200"/>
            </a:lvl8pPr>
            <a:lvl9pPr marL="5852014" indent="0">
              <a:buNone/>
              <a:defRPr sz="32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0" y="6440806"/>
            <a:ext cx="8778240" cy="965836"/>
          </a:xfrm>
        </p:spPr>
        <p:txBody>
          <a:bodyPr/>
          <a:lstStyle>
            <a:lvl1pPr marL="0" indent="0">
              <a:buNone/>
              <a:defRPr sz="2240"/>
            </a:lvl1pPr>
            <a:lvl2pPr marL="731502" indent="0">
              <a:buNone/>
              <a:defRPr sz="1920"/>
            </a:lvl2pPr>
            <a:lvl3pPr marL="1463004" indent="0">
              <a:buNone/>
              <a:defRPr sz="1600"/>
            </a:lvl3pPr>
            <a:lvl4pPr marL="2194505" indent="0">
              <a:buNone/>
              <a:defRPr sz="1440"/>
            </a:lvl4pPr>
            <a:lvl5pPr marL="2926007" indent="0">
              <a:buNone/>
              <a:defRPr sz="1440"/>
            </a:lvl5pPr>
            <a:lvl6pPr marL="3657509" indent="0">
              <a:buNone/>
              <a:defRPr sz="1440"/>
            </a:lvl6pPr>
            <a:lvl7pPr marL="4389011" indent="0">
              <a:buNone/>
              <a:defRPr sz="1440"/>
            </a:lvl7pPr>
            <a:lvl8pPr marL="5120512" indent="0">
              <a:buNone/>
              <a:defRPr sz="1440"/>
            </a:lvl8pPr>
            <a:lvl9pPr marL="5852014" indent="0">
              <a:buNone/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33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8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7"/>
            <a:ext cx="3291840" cy="70218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7"/>
            <a:ext cx="9631680" cy="70218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19C59906-5BD9-4215-A170-63783BD82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9290" y="3721942"/>
            <a:ext cx="2342054" cy="8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845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C1D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7"/>
            <a:ext cx="131673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2"/>
            <a:ext cx="13167360" cy="5431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2"/>
            <a:ext cx="3413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17B1C-A3AD-493E-BBB5-79F2A28F623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2"/>
            <a:ext cx="463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2"/>
            <a:ext cx="3413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67D42-82BC-434D-8107-C2BCD3F02BD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2201BC-7495-4314-A8CE-546A33B76422}"/>
              </a:ext>
            </a:extLst>
          </p:cNvPr>
          <p:cNvSpPr txBox="1"/>
          <p:nvPr/>
        </p:nvSpPr>
        <p:spPr>
          <a:xfrm>
            <a:off x="-14639" y="8341996"/>
            <a:ext cx="1342340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4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224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314204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1463004" rtl="0" eaLnBrk="1" latinLnBrk="0" hangingPunct="1">
        <a:spcBef>
          <a:spcPct val="0"/>
        </a:spcBef>
        <a:buNone/>
        <a:defRPr sz="7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27" indent="-548627" algn="l" defTabSz="1463004" rtl="0" eaLnBrk="1" latinLnBrk="0" hangingPunct="1">
        <a:spcBef>
          <a:spcPct val="20000"/>
        </a:spcBef>
        <a:buFont typeface="Arial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90" indent="-457188" algn="l" defTabSz="1463004" rtl="0" eaLnBrk="1" latinLnBrk="0" hangingPunct="1">
        <a:spcBef>
          <a:spcPct val="20000"/>
        </a:spcBef>
        <a:buFont typeface="Arial" pitchFamily="34" charset="0"/>
        <a:buChar char="–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54" indent="-365750" algn="l" defTabSz="1463004" rtl="0" eaLnBrk="1" latinLnBrk="0" hangingPunct="1">
        <a:spcBef>
          <a:spcPct val="20000"/>
        </a:spcBef>
        <a:buFont typeface="Arial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560256" indent="-365750" algn="l" defTabSz="146300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757" indent="-365750" algn="l" defTabSz="146300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259" indent="-365750" algn="l" defTabSz="14630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761" indent="-365750" algn="l" defTabSz="14630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263" indent="-365750" algn="l" defTabSz="14630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764" indent="-365750" algn="l" defTabSz="14630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731502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04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05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07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3657509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389011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120512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5852014" algn="l" defTabSz="1463004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17/06/relationships/model3d" Target="../media/model3d1.glb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17/06/relationships/model3d" Target="../media/model3d3.glb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microsoft.com/office/2017/06/relationships/model3d" Target="../media/model3d3.glb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microsoft.com/office/2017/06/relationships/model3d" Target="../media/model3d1.glb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17/06/relationships/model3d" Target="../media/model3d4.glb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chart" Target="../charts/chart6.xml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chart" Target="../charts/chart4.xml"/><Relationship Id="rId5" Type="http://schemas.microsoft.com/office/2017/06/relationships/model3d" Target="../media/model3d2.glb"/><Relationship Id="rId15" Type="http://schemas.microsoft.com/office/2017/06/relationships/model3d" Target="../media/model3d3.glb"/><Relationship Id="rId10" Type="http://schemas.openxmlformats.org/officeDocument/2006/relationships/chart" Target="../charts/chart3.xml"/><Relationship Id="rId4" Type="http://schemas.openxmlformats.org/officeDocument/2006/relationships/image" Target="../media/image9.png"/><Relationship Id="rId9" Type="http://schemas.openxmlformats.org/officeDocument/2006/relationships/chart" Target="../charts/chart2.xml"/><Relationship Id="rId1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A77AB36C-8426-BC11-7EB5-972713767D87}"/>
              </a:ext>
            </a:extLst>
          </p:cNvPr>
          <p:cNvSpPr/>
          <p:nvPr/>
        </p:nvSpPr>
        <p:spPr>
          <a:xfrm>
            <a:off x="1506708" y="1011973"/>
            <a:ext cx="11491332" cy="6205654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fa-IR" sz="2800" dirty="0">
              <a:cs typeface="B Nazanin" panose="00000400000000000000" pitchFamily="2" charset="-78"/>
            </a:endParaRPr>
          </a:p>
          <a:p>
            <a:pPr algn="ctr" rtl="1"/>
            <a:endParaRPr lang="fa-IR" sz="3200" dirty="0">
              <a:cs typeface="B Nazanin" panose="00000400000000000000" pitchFamily="2" charset="-78"/>
            </a:endParaRPr>
          </a:p>
          <a:p>
            <a:pPr algn="ctr" rtl="1"/>
            <a:r>
              <a:rPr lang="fa-IR" sz="3200" dirty="0">
                <a:cs typeface="B Nazanin" panose="00000400000000000000" pitchFamily="2" charset="-78"/>
              </a:rPr>
              <a:t>دانشكده مهندسی دریا</a:t>
            </a:r>
          </a:p>
          <a:p>
            <a:pPr algn="ctr" rtl="1"/>
            <a:endParaRPr lang="fa-IR" sz="1600" dirty="0">
              <a:cs typeface="B Nazanin" panose="00000400000000000000" pitchFamily="2" charset="-78"/>
            </a:endParaRPr>
          </a:p>
          <a:p>
            <a:pPr algn="ctr" rtl="1"/>
            <a:endParaRPr lang="fa-IR" sz="3200" dirty="0">
              <a:cs typeface="B Nazanin" panose="00000400000000000000" pitchFamily="2" charset="-78"/>
            </a:endParaRPr>
          </a:p>
          <a:p>
            <a:pPr algn="ctr" rtl="1"/>
            <a:endParaRPr lang="fa-IR" sz="6600" dirty="0">
              <a:cs typeface="B Nazanin" panose="00000400000000000000" pitchFamily="2" charset="-78"/>
            </a:endParaRPr>
          </a:p>
          <a:p>
            <a:pPr algn="ctr" rtl="1"/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عنوان پروژه:</a:t>
            </a:r>
            <a:r>
              <a:rPr lang="fa-IR" sz="3200" dirty="0">
                <a:cs typeface="B Nazanin" panose="00000400000000000000" pitchFamily="2" charset="-78"/>
              </a:rPr>
              <a:t> طراحی سامانه رانش شناور </a:t>
            </a:r>
            <a:r>
              <a:rPr lang="en-US" sz="3200" dirty="0">
                <a:cs typeface="B Nazanin" panose="00000400000000000000" pitchFamily="2" charset="-78"/>
              </a:rPr>
              <a:t>OSV</a:t>
            </a:r>
            <a:endParaRPr lang="fa-IR" sz="3200" dirty="0">
              <a:cs typeface="B Nazanin" panose="00000400000000000000" pitchFamily="2" charset="-78"/>
            </a:endParaRPr>
          </a:p>
          <a:p>
            <a:pPr algn="ctr" rtl="1"/>
            <a:endParaRPr lang="fa-IR" sz="2000" b="1" dirty="0">
              <a:cs typeface="B Nazanin" panose="00000400000000000000" pitchFamily="2" charset="-78"/>
            </a:endParaRPr>
          </a:p>
          <a:p>
            <a:pPr algn="ctr" rtl="1"/>
            <a:endParaRPr lang="fa-IR" sz="20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2000" b="1" dirty="0">
                <a:cs typeface="B Nazanin" panose="00000400000000000000" pitchFamily="2" charset="-78"/>
              </a:rPr>
              <a:t>استاد درس:</a:t>
            </a:r>
          </a:p>
          <a:p>
            <a:pPr algn="ctr" rtl="1"/>
            <a:r>
              <a:rPr lang="fa-IR" sz="2000" b="1" dirty="0">
                <a:cs typeface="B Nazanin" panose="00000400000000000000" pitchFamily="2" charset="-78"/>
              </a:rPr>
              <a:t>جناب آقای دکتر موسوی زادگان</a:t>
            </a:r>
          </a:p>
          <a:p>
            <a:pPr algn="ctr" rtl="1"/>
            <a:endParaRPr lang="fa-IR" sz="2000" dirty="0">
              <a:cs typeface="B Nazanin" panose="00000400000000000000" pitchFamily="2" charset="-78"/>
            </a:endParaRPr>
          </a:p>
          <a:p>
            <a:pPr algn="ctr" rtl="1"/>
            <a:r>
              <a:rPr lang="fa-IR" sz="2000" dirty="0">
                <a:cs typeface="B Nazanin" panose="00000400000000000000" pitchFamily="2" charset="-78"/>
              </a:rPr>
              <a:t>تهیه کنندگان:</a:t>
            </a:r>
          </a:p>
          <a:p>
            <a:pPr algn="ctr" rtl="1"/>
            <a:r>
              <a:rPr lang="fa-IR" sz="2000" dirty="0">
                <a:cs typeface="B Nazanin" panose="00000400000000000000" pitchFamily="2" charset="-78"/>
              </a:rPr>
              <a:t>آیدا خانعلی</a:t>
            </a:r>
          </a:p>
          <a:p>
            <a:pPr algn="ctr" rtl="1"/>
            <a:r>
              <a:rPr lang="fa-IR" sz="2000" dirty="0">
                <a:cs typeface="B Nazanin" panose="00000400000000000000" pitchFamily="2" charset="-78"/>
              </a:rPr>
              <a:t>آریا یاسمن</a:t>
            </a:r>
            <a:endParaRPr lang="en-US" sz="2000" dirty="0">
              <a:cs typeface="B Nazanin" panose="00000400000000000000" pitchFamily="2" charset="-78"/>
            </a:endParaRPr>
          </a:p>
          <a:p>
            <a:pPr algn="ctr" rtl="1"/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BF55A8-8FCA-3BA1-59FE-00380E879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996" y="1131228"/>
            <a:ext cx="1202404" cy="12124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DE6CD8-3AAF-878C-0443-2E959EFF71A1}"/>
              </a:ext>
            </a:extLst>
          </p:cNvPr>
          <p:cNvSpPr txBox="1"/>
          <p:nvPr/>
        </p:nvSpPr>
        <p:spPr>
          <a:xfrm>
            <a:off x="10774575" y="2343696"/>
            <a:ext cx="19572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دانشگاه صنعتي امیرکبیر</a:t>
            </a: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AF971351-F93E-9B0E-1512-08585245C81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32940892"/>
                  </p:ext>
                </p:extLst>
              </p:nvPr>
            </p:nvGraphicFramePr>
            <p:xfrm>
              <a:off x="-12564548" y="3424612"/>
              <a:ext cx="10164204" cy="335000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0164204" cy="3350001"/>
                    </a:xfrm>
                    <a:prstGeom prst="rect">
                      <a:avLst/>
                    </a:prstGeom>
                  </am3d:spPr>
                  <am3d:camera>
                    <am3d:pos x="0" y="0" z="506715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915" d="1000000"/>
                    <am3d:preTrans dx="-8" dy="-2929596" dz="-101026"/>
                    <am3d:scale>
                      <am3d:sx n="1000000" d="1000000"/>
                      <am3d:sy n="1000000" d="1000000"/>
                      <am3d:sz n="1000000" d="1000000"/>
                    </am3d:scale>
                    <am3d:rot ax="9144394" ay="-4643166" az="-9178631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08684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AF971351-F93E-9B0E-1512-08585245C81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2564548" y="3424612"/>
                <a:ext cx="10164204" cy="335000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7BD0ED-EB1C-15BF-172E-1814B7B22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34" y="952570"/>
            <a:ext cx="9229325" cy="675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2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4472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25006" y="3059430"/>
            <a:ext cx="5089446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5000"/>
              </a:lnSpc>
              <a:buNone/>
            </a:pPr>
            <a:r>
              <a:rPr lang="fa-IR" sz="4000" dirty="0">
                <a:solidFill>
                  <a:srgbClr val="F2E782"/>
                </a:solidFill>
                <a:latin typeface="Prata" pitchFamily="34" charset="0"/>
                <a:ea typeface="Prata" pitchFamily="34" charset="-122"/>
                <a:cs typeface="+mj-cs"/>
              </a:rPr>
              <a:t>فرایند تعیین قدرت سیستم رانش</a:t>
            </a:r>
            <a:endParaRPr lang="en-US" sz="4000" dirty="0">
              <a:cs typeface="+mj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712470" y="4210288"/>
            <a:ext cx="1320546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 rtl="1">
              <a:lnSpc>
                <a:spcPts val="2550"/>
              </a:lnSpc>
              <a:buNone/>
            </a:pPr>
            <a:r>
              <a:rPr lang="fa-IR" dirty="0">
                <a:solidFill>
                  <a:srgbClr val="CFCBBF"/>
                </a:solidFill>
                <a:latin typeface="Raleway" pitchFamily="34" charset="0"/>
                <a:cs typeface="B Nazanin" panose="00000400000000000000" pitchFamily="2" charset="-78"/>
              </a:rPr>
              <a:t>محاسبات به دو روش هم به کمک ضرایب بدنه هم به کمک خطوط بدنه و نرم افزاری انجام شد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70" y="5416510"/>
            <a:ext cx="4401741" cy="81426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15948" y="6536055"/>
            <a:ext cx="2968873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2500"/>
              </a:lnSpc>
              <a:buNone/>
            </a:pPr>
            <a:r>
              <a:rPr lang="fa-IR" sz="2000" dirty="0">
                <a:solidFill>
                  <a:srgbClr val="CFCBBF"/>
                </a:solidFill>
                <a:latin typeface="Prata" pitchFamily="34" charset="0"/>
                <a:cs typeface="B Nazanin" panose="00000400000000000000" pitchFamily="2" charset="-78"/>
              </a:rPr>
              <a:t>ضرایب هیدرواستاتیکی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211" y="5416510"/>
            <a:ext cx="4401860" cy="81426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317688" y="6536055"/>
            <a:ext cx="3307318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2500"/>
              </a:lnSpc>
              <a:buNone/>
            </a:pPr>
            <a:r>
              <a:rPr lang="fa-IR" sz="20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مقاومت به روش رگراسیونی هالتروپ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6070" y="5416510"/>
            <a:ext cx="4401860" cy="814268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719548" y="6536055"/>
            <a:ext cx="2967752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2500"/>
              </a:lnSpc>
              <a:buNone/>
            </a:pPr>
            <a:r>
              <a:rPr lang="fa-IR" sz="20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محاسبه قدرت مورد نیاز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E0A51C-0748-6AC7-96A4-0434AC91CA3B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mage 0" descr="preencoded.png">
            <a:extLst>
              <a:ext uri="{FF2B5EF4-FFF2-40B4-BE49-F238E27FC236}">
                <a16:creationId xmlns:a16="http://schemas.microsoft.com/office/drawing/2014/main" id="{2974F0B3-47E3-4AEE-99D2-FA44837DBE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00" y="8473440"/>
            <a:ext cx="5486400" cy="822960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6" name="3D Model 15">
                <a:extLst>
                  <a:ext uri="{FF2B5EF4-FFF2-40B4-BE49-F238E27FC236}">
                    <a16:creationId xmlns:a16="http://schemas.microsoft.com/office/drawing/2014/main" id="{440C2C3C-5E21-465E-9D8F-702739642A7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07932627"/>
                  </p:ext>
                </p:extLst>
              </p:nvPr>
            </p:nvGraphicFramePr>
            <p:xfrm>
              <a:off x="615235" y="-2828312"/>
              <a:ext cx="2769621" cy="2427526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2769621" cy="2427526"/>
                    </a:xfrm>
                    <a:prstGeom prst="rect">
                      <a:avLst/>
                    </a:prstGeom>
                  </am3d:spPr>
                  <am3d:camera>
                    <am3d:pos x="0" y="0" z="6400214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51620" d="1000000"/>
                    <am3d:preTrans dx="3373" dy="-15456556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6348983" ay="559391" az="-9014132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30525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6" name="3D Model 15">
                <a:extLst>
                  <a:ext uri="{FF2B5EF4-FFF2-40B4-BE49-F238E27FC236}">
                    <a16:creationId xmlns:a16="http://schemas.microsoft.com/office/drawing/2014/main" id="{440C2C3C-5E21-465E-9D8F-702739642A7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5235" y="-2828312"/>
                <a:ext cx="2769621" cy="242752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B481D7-748D-4A55-EF19-E06EBB806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40" y="291865"/>
            <a:ext cx="6289420" cy="7765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27CAF9-970F-33E7-141B-B68D76FB1737}"/>
              </a:ext>
            </a:extLst>
          </p:cNvPr>
          <p:cNvSpPr txBox="1"/>
          <p:nvPr/>
        </p:nvSpPr>
        <p:spPr>
          <a:xfrm>
            <a:off x="8982710" y="521143"/>
            <a:ext cx="5142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r" rtl="1"/>
            <a:r>
              <a:rPr lang="fa-IR" sz="3200" dirty="0">
                <a:solidFill>
                  <a:schemeClr val="accent4"/>
                </a:solidFill>
                <a:cs typeface="+mj-cs"/>
              </a:rPr>
              <a:t>ضرایب هیدرواستاتیکی</a:t>
            </a:r>
            <a:endParaRPr lang="en-US" sz="3200" dirty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019E9C-60EA-1826-C06C-8043805F9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440" y="1519392"/>
            <a:ext cx="5510656" cy="653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7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6BCF15-4253-0621-E1F1-B3D823299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145660" cy="9989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C1C607-38FD-B578-5C1D-E6B73C5D1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7" t="32810" r="997"/>
          <a:stretch/>
        </p:blipFill>
        <p:spPr bwMode="auto">
          <a:xfrm>
            <a:off x="7061804" y="708661"/>
            <a:ext cx="7568595" cy="7109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956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4BF3D7-DAD8-2381-CCCD-AF91986B51F4}"/>
              </a:ext>
            </a:extLst>
          </p:cNvPr>
          <p:cNvSpPr txBox="1"/>
          <p:nvPr/>
        </p:nvSpPr>
        <p:spPr>
          <a:xfrm>
            <a:off x="8982710" y="521143"/>
            <a:ext cx="5142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r" rtl="1"/>
            <a:r>
              <a:rPr lang="fa-IR" sz="3200" dirty="0">
                <a:solidFill>
                  <a:schemeClr val="accent4"/>
                </a:solidFill>
                <a:cs typeface="+mj-cs"/>
              </a:rPr>
              <a:t>نتایج تحلیل مقاومت در راینو</a:t>
            </a:r>
            <a:endParaRPr lang="en-US" sz="3200" dirty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B2603-61BC-9CDE-ED6F-8040E72A5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48" y="171247"/>
            <a:ext cx="7783784" cy="774486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A91DA91-2194-D656-CE2F-A5EB55AEB7CD}"/>
              </a:ext>
            </a:extLst>
          </p:cNvPr>
          <p:cNvSpPr/>
          <p:nvPr/>
        </p:nvSpPr>
        <p:spPr>
          <a:xfrm>
            <a:off x="995680" y="3058160"/>
            <a:ext cx="6695440" cy="3149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00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3761AD-ECB7-A906-9996-56F442671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267"/>
            <a:ext cx="7720724" cy="74298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73AD37-405B-28CA-9486-8D54FBF8A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755" y="1115768"/>
            <a:ext cx="6899645" cy="512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98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DC3C90-36AD-A196-96AE-C053C81EA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208" y="2298885"/>
            <a:ext cx="12219196" cy="41557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91451-1EB9-96D2-3ADA-D7C6BBBF9F8C}"/>
              </a:ext>
            </a:extLst>
          </p:cNvPr>
          <p:cNvSpPr txBox="1"/>
          <p:nvPr/>
        </p:nvSpPr>
        <p:spPr>
          <a:xfrm>
            <a:off x="7067774" y="634266"/>
            <a:ext cx="7315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r" rtl="1"/>
            <a:r>
              <a:rPr lang="en-US" sz="3600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Xbow</a:t>
            </a:r>
            <a:r>
              <a:rPr lang="en-US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vs bulbous bow</a:t>
            </a:r>
          </a:p>
        </p:txBody>
      </p:sp>
    </p:spTree>
    <p:extLst>
      <p:ext uri="{BB962C8B-B14F-4D97-AF65-F5344CB8AC3E}">
        <p14:creationId xmlns:p14="http://schemas.microsoft.com/office/powerpoint/2010/main" val="326907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628B06-F12F-904A-292D-1EDCB34BC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5611"/>
            <a:ext cx="7056523" cy="74320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C3819B-9ECB-029A-BD53-6CA9040129F4}"/>
              </a:ext>
            </a:extLst>
          </p:cNvPr>
          <p:cNvSpPr/>
          <p:nvPr/>
        </p:nvSpPr>
        <p:spPr>
          <a:xfrm>
            <a:off x="0" y="3691965"/>
            <a:ext cx="6949440" cy="3149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BC4996-A075-6E31-D0A2-C9780A0925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523" y="1796528"/>
            <a:ext cx="7534169" cy="40341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A70324-6DAB-8743-4E3B-CE492A9E3651}"/>
              </a:ext>
            </a:extLst>
          </p:cNvPr>
          <p:cNvSpPr txBox="1"/>
          <p:nvPr/>
        </p:nvSpPr>
        <p:spPr>
          <a:xfrm>
            <a:off x="-510726" y="515403"/>
            <a:ext cx="1492033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4400" b="1" dirty="0">
                <a:solidFill>
                  <a:schemeClr val="accent4"/>
                </a:solidFill>
                <a:cs typeface="+mj-cs"/>
              </a:rPr>
              <a:t>مقایسه و صحت سنجی مقاومت</a:t>
            </a:r>
            <a:endParaRPr lang="en-US" sz="4400" b="1" dirty="0">
              <a:solidFill>
                <a:schemeClr val="accent4"/>
              </a:solidFill>
              <a:cs typeface="+mj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>
                <a:extLst>
                  <a:ext uri="{FF2B5EF4-FFF2-40B4-BE49-F238E27FC236}">
                    <a16:creationId xmlns:a16="http://schemas.microsoft.com/office/drawing/2014/main" id="{61575542-85D5-F68A-7250-E0C378F45BA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37815599"/>
                  </p:ext>
                </p:extLst>
              </p:nvPr>
            </p:nvGraphicFramePr>
            <p:xfrm>
              <a:off x="7853453" y="6113524"/>
              <a:ext cx="2299642" cy="199799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299642" cy="1997991"/>
                    </a:xfrm>
                    <a:prstGeom prst="rect">
                      <a:avLst/>
                    </a:prstGeom>
                  </am3d:spPr>
                  <am3d:camera>
                    <am3d:pos x="0" y="0" z="6400214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51620" d="1000000"/>
                    <am3d:preTrans dx="3373" dy="-15456556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72459" ay="307331" az="33384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0525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>
                <a:extLst>
                  <a:ext uri="{FF2B5EF4-FFF2-40B4-BE49-F238E27FC236}">
                    <a16:creationId xmlns:a16="http://schemas.microsoft.com/office/drawing/2014/main" id="{61575542-85D5-F68A-7250-E0C378F45B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53453" y="6113524"/>
                <a:ext cx="2299642" cy="199799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4151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40A486-D92C-83BB-E10A-B65283AEF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676" y="-1"/>
            <a:ext cx="8167724" cy="822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3AD07E-058A-0A3D-944B-6F97CD4D71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5171"/>
          <a:stretch/>
        </p:blipFill>
        <p:spPr>
          <a:xfrm>
            <a:off x="0" y="217170"/>
            <a:ext cx="6435090" cy="82296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9CA68B9-742A-F58B-9D69-ECC73EE28213}"/>
              </a:ext>
            </a:extLst>
          </p:cNvPr>
          <p:cNvSpPr/>
          <p:nvPr/>
        </p:nvSpPr>
        <p:spPr>
          <a:xfrm>
            <a:off x="331470" y="2537460"/>
            <a:ext cx="12435840" cy="1451610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7666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99F685-8AC4-BA9E-BAE1-3A6498BF87CF}"/>
              </a:ext>
            </a:extLst>
          </p:cNvPr>
          <p:cNvSpPr txBox="1"/>
          <p:nvPr/>
        </p:nvSpPr>
        <p:spPr>
          <a:xfrm>
            <a:off x="6466112" y="3706154"/>
            <a:ext cx="7398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پروانه های وظیفه کشش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F9727-B437-0E64-12D8-8FADF6EBC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22" y="429540"/>
            <a:ext cx="5700395" cy="72488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471151-A7FA-6B31-578B-5BA4D803693C}"/>
              </a:ext>
            </a:extLst>
          </p:cNvPr>
          <p:cNvSpPr txBox="1">
            <a:spLocks/>
          </p:cNvSpPr>
          <p:nvPr/>
        </p:nvSpPr>
        <p:spPr>
          <a:xfrm>
            <a:off x="2994925" y="435597"/>
            <a:ext cx="10994760" cy="10180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dirty="0">
                <a:solidFill>
                  <a:schemeClr val="accent4"/>
                </a:solidFill>
              </a:rPr>
              <a:t>طراحی پروانه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FEC0C-A795-D6E3-C4E0-024A290C98CB}"/>
              </a:ext>
            </a:extLst>
          </p:cNvPr>
          <p:cNvSpPr txBox="1"/>
          <p:nvPr/>
        </p:nvSpPr>
        <p:spPr>
          <a:xfrm>
            <a:off x="6847840" y="1230530"/>
            <a:ext cx="7315200" cy="222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انتخاب سری پروانه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تعداد </a:t>
            </a:r>
            <a:r>
              <a:rPr lang="fa-IR" sz="3600" dirty="0">
                <a:solidFill>
                  <a:prstClr val="white"/>
                </a:solidFill>
                <a:cs typeface="B Lotus" panose="00000400000000000000" pitchFamily="2" charset="-78"/>
              </a:rPr>
              <a:t>پره</a:t>
            </a:r>
            <a:endParaRPr lang="fa-IR" sz="2800" dirty="0">
              <a:solidFill>
                <a:prstClr val="white"/>
              </a:solidFill>
              <a:cs typeface="B Lotus" panose="00000400000000000000" pitchFamily="2" charset="-78"/>
            </a:endParaRP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قطر پروانه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بررسی میدان ویک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C803ECD-1BF6-9E4D-0C40-EDAB05C5F7A7}"/>
                  </a:ext>
                </a:extLst>
              </p:cNvPr>
              <p:cNvSpPr txBox="1"/>
              <p:nvPr/>
            </p:nvSpPr>
            <p:spPr>
              <a:xfrm>
                <a:off x="6341110" y="2221533"/>
                <a:ext cx="54475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14(1-0.25)=10.5 knot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C803ECD-1BF6-9E4D-0C40-EDAB05C5F7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110" y="2221533"/>
                <a:ext cx="5447553" cy="369332"/>
              </a:xfrm>
              <a:prstGeom prst="rect">
                <a:avLst/>
              </a:prstGeom>
              <a:blipFill>
                <a:blip r:embed="rId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28F5E4AE-892D-B6F2-935E-07A05B45E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011" y="429540"/>
            <a:ext cx="5230709" cy="1668845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52673D-95D0-5E98-E0F5-B7F602F826D3}"/>
              </a:ext>
            </a:extLst>
          </p:cNvPr>
          <p:cNvSpPr txBox="1">
            <a:spLocks/>
          </p:cNvSpPr>
          <p:nvPr/>
        </p:nvSpPr>
        <p:spPr>
          <a:xfrm>
            <a:off x="6176976" y="2893318"/>
            <a:ext cx="4817339" cy="323789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a-IR" dirty="0">
                <a:solidFill>
                  <a:schemeClr val="bg1"/>
                </a:solidFill>
                <a:cs typeface="+mj-cs"/>
              </a:rPr>
              <a:t>عمق پاشنه در آبخور : 6 متر </a:t>
            </a:r>
            <a:endParaRPr lang="en-US" dirty="0">
              <a:solidFill>
                <a:schemeClr val="bg1"/>
              </a:solidFill>
              <a:cs typeface="+mj-cs"/>
            </a:endParaRPr>
          </a:p>
          <a:p>
            <a:pPr marL="0" indent="0">
              <a:buFont typeface="Arial" pitchFamily="34" charset="0"/>
              <a:buNone/>
            </a:pP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Vertical propeller clearance=skeg clearance</a:t>
            </a:r>
          </a:p>
          <a:p>
            <a:pPr marL="0" indent="0">
              <a:buFont typeface="Arial" pitchFamily="34" charset="0"/>
              <a:buNone/>
            </a:pP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15% </a:t>
            </a:r>
          </a:p>
          <a:p>
            <a:pPr marL="0" indent="0">
              <a:buFont typeface="Arial" pitchFamily="34" charset="0"/>
              <a:buNone/>
            </a:pPr>
            <a:r>
              <a:rPr lang="en-US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max= 5.1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F4DD3F-B8B2-0797-D051-B21CD1719BA0}"/>
                  </a:ext>
                </a:extLst>
              </p:cNvPr>
              <p:cNvSpPr txBox="1"/>
              <p:nvPr/>
            </p:nvSpPr>
            <p:spPr>
              <a:xfrm>
                <a:off x="6176976" y="5824938"/>
                <a:ext cx="7315200" cy="10602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i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Va=v(1-w)=5.76</a:t>
                </a:r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101325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1026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81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2100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1026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29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127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bg1"/>
                    </a:solidFill>
                  </a:rPr>
                  <a:t>=0.2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F4DD3F-B8B2-0797-D051-B21CD1719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976" y="5824938"/>
                <a:ext cx="7315200" cy="1060227"/>
              </a:xfrm>
              <a:prstGeom prst="rect">
                <a:avLst/>
              </a:prstGeom>
              <a:blipFill>
                <a:blip r:embed="rId5"/>
                <a:stretch>
                  <a:fillRect l="-1250" t="-4624" b="-1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412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60DEE5-AA48-49E6-8F6A-79631F68DC1C}"/>
              </a:ext>
            </a:extLst>
          </p:cNvPr>
          <p:cNvSpPr txBox="1"/>
          <p:nvPr/>
        </p:nvSpPr>
        <p:spPr>
          <a:xfrm>
            <a:off x="7571815" y="172123"/>
            <a:ext cx="5938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>
                <a:solidFill>
                  <a:srgbClr val="F2E782"/>
                </a:solidFill>
                <a:cs typeface="+mj-cs"/>
              </a:rPr>
              <a:t>فهرست مطالب:</a:t>
            </a:r>
            <a:endParaRPr lang="en-US" sz="4000" dirty="0">
              <a:solidFill>
                <a:srgbClr val="F2E782"/>
              </a:solidFill>
              <a:cs typeface="+mj-cs"/>
            </a:endParaRP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AB847EE7-876E-4407-A55A-FACACFB9A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0960" y="0"/>
            <a:ext cx="5486400" cy="8229600"/>
          </a:xfrm>
          <a:prstGeom prst="rect">
            <a:avLst/>
          </a:prstGeom>
        </p:spPr>
      </p:pic>
      <p:sp>
        <p:nvSpPr>
          <p:cNvPr id="7" name="Rectangle: Folded Corner 6">
            <a:extLst>
              <a:ext uri="{FF2B5EF4-FFF2-40B4-BE49-F238E27FC236}">
                <a16:creationId xmlns:a16="http://schemas.microsoft.com/office/drawing/2014/main" id="{7CF48255-BFEC-417C-9E81-50565B217248}"/>
              </a:ext>
            </a:extLst>
          </p:cNvPr>
          <p:cNvSpPr/>
          <p:nvPr/>
        </p:nvSpPr>
        <p:spPr>
          <a:xfrm rot="10800000">
            <a:off x="1506708" y="-6725263"/>
            <a:ext cx="11491332" cy="6205654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a-IR" sz="2800" dirty="0">
              <a:cs typeface="B Nazanin" panose="00000400000000000000" pitchFamily="2" charset="-78"/>
            </a:endParaRPr>
          </a:p>
          <a:p>
            <a:pPr algn="ctr"/>
            <a:r>
              <a:rPr lang="fa-IR" sz="3200" dirty="0">
                <a:cs typeface="B Nazanin" panose="00000400000000000000" pitchFamily="2" charset="-78"/>
              </a:rPr>
              <a:t>دانشكده مهندسی معدن</a:t>
            </a:r>
          </a:p>
          <a:p>
            <a:pPr algn="ctr"/>
            <a:endParaRPr lang="fa-IR" sz="1600" dirty="0">
              <a:cs typeface="B Nazanin" panose="00000400000000000000" pitchFamily="2" charset="-78"/>
            </a:endParaRPr>
          </a:p>
          <a:p>
            <a:pPr algn="ctr"/>
            <a:r>
              <a:rPr lang="fa-IR" sz="3200" dirty="0">
                <a:cs typeface="B Nazanin" panose="00000400000000000000" pitchFamily="2" charset="-78"/>
              </a:rPr>
              <a:t>پایان‌نامه کارشناسی</a:t>
            </a:r>
          </a:p>
          <a:p>
            <a:pPr algn="ctr"/>
            <a:endParaRPr lang="fa-IR" sz="3200" dirty="0">
              <a:cs typeface="B Nazanin" panose="00000400000000000000" pitchFamily="2" charset="-78"/>
            </a:endParaRPr>
          </a:p>
          <a:p>
            <a:pPr algn="ctr"/>
            <a:r>
              <a:rPr lang="fa-IR" sz="3200" dirty="0">
                <a:cs typeface="B Nazanin" panose="00000400000000000000" pitchFamily="2" charset="-78"/>
              </a:rPr>
              <a:t>مهندسی معدن – گرایش استخراج</a:t>
            </a:r>
          </a:p>
          <a:p>
            <a:pPr algn="ctr"/>
            <a:endParaRPr lang="fa-IR" sz="6600" dirty="0">
              <a:cs typeface="B Nazanin" panose="00000400000000000000" pitchFamily="2" charset="-78"/>
            </a:endParaRPr>
          </a:p>
          <a:p>
            <a:pPr algn="ctr"/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عنوان پروژه:</a:t>
            </a:r>
            <a:r>
              <a:rPr lang="fa-IR" sz="3200" dirty="0">
                <a:cs typeface="B Nazanin" panose="00000400000000000000" pitchFamily="2" charset="-78"/>
              </a:rPr>
              <a:t> تحلیل جایگاه اقتصادی منگنز در کشور ایران</a:t>
            </a:r>
          </a:p>
          <a:p>
            <a:pPr algn="ctr"/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استاد راهنما:</a:t>
            </a:r>
            <a:r>
              <a:rPr lang="fa-IR" sz="3200" dirty="0">
                <a:cs typeface="B Nazanin" panose="00000400000000000000" pitchFamily="2" charset="-78"/>
              </a:rPr>
              <a:t> دکتر مجید عطایی‌پور </a:t>
            </a:r>
          </a:p>
          <a:p>
            <a:pPr algn="ctr"/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نگارش: </a:t>
            </a:r>
            <a:r>
              <a:rPr lang="fa-IR" sz="3200" dirty="0">
                <a:cs typeface="B Nazanin" panose="00000400000000000000" pitchFamily="2" charset="-78"/>
              </a:rPr>
              <a:t>محمد جودکی</a:t>
            </a:r>
            <a:endParaRPr lang="fa-IR" sz="4000" dirty="0">
              <a:cs typeface="B Nazanin" panose="00000400000000000000" pitchFamily="2" charset="-78"/>
            </a:endParaRPr>
          </a:p>
          <a:p>
            <a:pPr algn="ctr"/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60564-104C-4D16-9E3B-88E1E8BC3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13420" flipH="1" flipV="1">
            <a:off x="10539949" y="-5753951"/>
            <a:ext cx="1707762" cy="17220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616A08-7C8F-F9BB-EC6C-C10E11627B79}"/>
              </a:ext>
            </a:extLst>
          </p:cNvPr>
          <p:cNvSpPr txBox="1"/>
          <p:nvPr/>
        </p:nvSpPr>
        <p:spPr>
          <a:xfrm>
            <a:off x="836935" y="1500091"/>
            <a:ext cx="9864762" cy="4056495"/>
          </a:xfrm>
          <a:prstGeom prst="rect">
            <a:avLst/>
          </a:prstGeom>
          <a:noFill/>
        </p:spPr>
        <p:txBody>
          <a:bodyPr wrap="square" numCol="2" rtlCol="1">
            <a:spAutoFit/>
          </a:bodyPr>
          <a:lstStyle/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معرفی سامانه های </a:t>
            </a:r>
            <a:r>
              <a:rPr lang="en-US" sz="2800" dirty="0">
                <a:solidFill>
                  <a:prstClr val="white"/>
                </a:solidFill>
                <a:cs typeface="B Lotus" panose="00000400000000000000" pitchFamily="2" charset="-78"/>
              </a:rPr>
              <a:t>OSV</a:t>
            </a:r>
            <a:endParaRPr lang="en-US" sz="3200" dirty="0">
              <a:solidFill>
                <a:srgbClr val="CFCBBF"/>
              </a:solidFill>
            </a:endParaRP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الزامات طراحی</a:t>
            </a: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تخمین سرعت شناور</a:t>
            </a: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صحت سنجی سرعت انتخاب شده و تعیین ابعاد شناور</a:t>
            </a: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جدول آفست</a:t>
            </a: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محاسبات ضرایب هیدرواستاتیکی</a:t>
            </a:r>
          </a:p>
          <a:p>
            <a:pPr marL="609597" lvl="0" indent="-457200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محاسبه مقاومت طراحی</a:t>
            </a:r>
          </a:p>
          <a:p>
            <a:pPr marL="609597" lvl="0" indent="-457200" algn="r" defTabSz="1219170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 پروانه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انتخاب سری پروانه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تعداد پره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قطر پروانه</a:t>
            </a: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800" dirty="0">
                <a:solidFill>
                  <a:prstClr val="white"/>
                </a:solidFill>
                <a:cs typeface="B Lotus" panose="00000400000000000000" pitchFamily="2" charset="-78"/>
              </a:rPr>
              <a:t>بررسی میدان ویک </a:t>
            </a:r>
          </a:p>
          <a:p>
            <a:pPr marL="685783" lvl="1" algn="r" defTabSz="1219170" rtl="1">
              <a:spcBef>
                <a:spcPct val="20000"/>
              </a:spcBef>
            </a:pPr>
            <a:endParaRPr lang="en-US" sz="2800" dirty="0">
              <a:solidFill>
                <a:prstClr val="white"/>
              </a:solidFill>
              <a:cs typeface="B Lotus" panose="00000400000000000000" pitchFamily="2" charset="-78"/>
            </a:endParaRPr>
          </a:p>
          <a:p>
            <a:pPr marL="457189" lvl="0" indent="-457189" algn="r" defTabSz="1219170" rtl="1">
              <a:spcBef>
                <a:spcPct val="20000"/>
              </a:spcBef>
              <a:buFont typeface="Arial" pitchFamily="34" charset="0"/>
              <a:buChar char="•"/>
            </a:pPr>
            <a:endParaRPr lang="en-US" sz="3200" dirty="0">
              <a:solidFill>
                <a:srgbClr val="CFCBBF"/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>
                <a:extLst>
                  <a:ext uri="{FF2B5EF4-FFF2-40B4-BE49-F238E27FC236}">
                    <a16:creationId xmlns:a16="http://schemas.microsoft.com/office/drawing/2014/main" id="{40D0C2C8-8544-3F9A-F639-7620CD68A93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0810433"/>
                  </p:ext>
                </p:extLst>
              </p:nvPr>
            </p:nvGraphicFramePr>
            <p:xfrm>
              <a:off x="305898" y="3805338"/>
              <a:ext cx="10235027" cy="400066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0235027" cy="4000661"/>
                    </a:xfrm>
                    <a:prstGeom prst="rect">
                      <a:avLst/>
                    </a:prstGeom>
                  </am3d:spPr>
                  <am3d:camera>
                    <am3d:pos x="0" y="0" z="506715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915" d="1000000"/>
                    <am3d:preTrans dx="-8" dy="-2929596" dz="-101026"/>
                    <am3d:scale>
                      <am3d:sx n="1000000" d="1000000"/>
                      <am3d:sy n="1000000" d="1000000"/>
                      <am3d:sz n="1000000" d="1000000"/>
                    </am3d:scale>
                    <am3d:rot ax="1501308" ay="-3438393" az="-1286751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086846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>
                <a:extLst>
                  <a:ext uri="{FF2B5EF4-FFF2-40B4-BE49-F238E27FC236}">
                    <a16:creationId xmlns:a16="http://schemas.microsoft.com/office/drawing/2014/main" id="{40D0C2C8-8544-3F9A-F639-7620CD68A93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5898" y="3805338"/>
                <a:ext cx="10235027" cy="4000661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14E068DB-9FE7-2E34-9C58-1DA5EFDC189A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19377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3" name="3D Model 42">
                <a:extLst>
                  <a:ext uri="{FF2B5EF4-FFF2-40B4-BE49-F238E27FC236}">
                    <a16:creationId xmlns:a16="http://schemas.microsoft.com/office/drawing/2014/main" id="{56FAA600-7E00-8590-0878-3CFB47695F3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47576364"/>
                  </p:ext>
                </p:extLst>
              </p:nvPr>
            </p:nvGraphicFramePr>
            <p:xfrm>
              <a:off x="0" y="3765877"/>
              <a:ext cx="6595823" cy="446372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595823" cy="4463723"/>
                    </a:xfrm>
                    <a:prstGeom prst="rect">
                      <a:avLst/>
                    </a:prstGeom>
                  </am3d:spPr>
                  <am3d:camera>
                    <am3d:pos x="2274817" y="545704" z="47732093"/>
                    <am3d:up dx="0" dy="36000000" dz="0"/>
                    <am3d:lookAt x="2274817" y="545704" z="0"/>
                    <am3d:perspective fov="299443"/>
                  </am3d:camera>
                  <am3d:trans>
                    <am3d:meterPerModelUnit n="4000" d="1000000"/>
                    <am3d:preTrans dx="14644484" dy="-1056295" dz="-35"/>
                    <am3d:scale>
                      <am3d:sx n="1000000" d="1000000"/>
                      <am3d:sy n="1000000" d="1000000"/>
                      <am3d:sz n="1000000" d="1000000"/>
                    </am3d:scale>
                    <am3d:rot ax="-196662" ay="493291" az="-28152"/>
                    <am3d:postTrans dx="-388385" dy="-275058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3" name="3D Model 42">
                <a:extLst>
                  <a:ext uri="{FF2B5EF4-FFF2-40B4-BE49-F238E27FC236}">
                    <a16:creationId xmlns:a16="http://schemas.microsoft.com/office/drawing/2014/main" id="{56FAA600-7E00-8590-0878-3CFB47695F3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3765877"/>
                <a:ext cx="6595823" cy="4463723"/>
              </a:xfrm>
              <a:prstGeom prst="rect">
                <a:avLst/>
              </a:prstGeom>
            </p:spPr>
          </p:pic>
        </mc:Fallback>
      </mc:AlternateContent>
      <p:sp>
        <p:nvSpPr>
          <p:cNvPr id="44" name="Title 1">
            <a:extLst>
              <a:ext uri="{FF2B5EF4-FFF2-40B4-BE49-F238E27FC236}">
                <a16:creationId xmlns:a16="http://schemas.microsoft.com/office/drawing/2014/main" id="{ADEF4765-B8C2-68F6-35FB-697D5BD52B52}"/>
              </a:ext>
            </a:extLst>
          </p:cNvPr>
          <p:cNvSpPr txBox="1">
            <a:spLocks/>
          </p:cNvSpPr>
          <p:nvPr/>
        </p:nvSpPr>
        <p:spPr>
          <a:xfrm>
            <a:off x="2161170" y="420013"/>
            <a:ext cx="10994760" cy="10180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dirty="0">
                <a:solidFill>
                  <a:schemeClr val="accent4"/>
                </a:solidFill>
              </a:rPr>
              <a:t>انتخاب سری پروانه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45" name="Content Placeholder 4">
            <a:extLst>
              <a:ext uri="{FF2B5EF4-FFF2-40B4-BE49-F238E27FC236}">
                <a16:creationId xmlns:a16="http://schemas.microsoft.com/office/drawing/2014/main" id="{12278109-CD93-02AB-F1E2-19D473FAB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906" y="-1205278"/>
            <a:ext cx="5517115" cy="638290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10D2315-A38C-BCD0-BFE6-1B3BFBB633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8" y="420013"/>
            <a:ext cx="6525498" cy="3046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F4C9E-B59A-991D-1699-94574EFF74DA}"/>
              </a:ext>
            </a:extLst>
          </p:cNvPr>
          <p:cNvSpPr txBox="1">
            <a:spLocks/>
          </p:cNvSpPr>
          <p:nvPr/>
        </p:nvSpPr>
        <p:spPr>
          <a:xfrm>
            <a:off x="2816041" y="162597"/>
            <a:ext cx="10994760" cy="10180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schemeClr val="accent4"/>
                </a:solidFill>
              </a:rPr>
              <a:t>ویژگی های سری پروانه</a:t>
            </a:r>
            <a:endParaRPr lang="en-US" sz="4000" b="1" dirty="0">
              <a:solidFill>
                <a:schemeClr val="accent4"/>
              </a:solidFill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198CF552-1E39-7595-0E5E-9FE7BFA24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57" y="2366128"/>
            <a:ext cx="5713346" cy="56817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3E09C27-0F4D-B8F7-64AD-55242436B100}"/>
                  </a:ext>
                </a:extLst>
              </p:cNvPr>
              <p:cNvSpPr txBox="1"/>
              <p:nvPr/>
            </p:nvSpPr>
            <p:spPr>
              <a:xfrm>
                <a:off x="6412230" y="1011444"/>
                <a:ext cx="7398571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20 پروانه بدون داکت – 15 پروانه داکت دار</a:t>
                </a:r>
              </a:p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پروانه های 4 و 5 پره – برای پروانه های 4 پره، داکت تعبیه شد</a:t>
                </a:r>
              </a:p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دوران شفت : </a:t>
                </a:r>
                <a:r>
                  <a:rPr lang="en-US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900rpm  </a:t>
                </a:r>
              </a:p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رینولدز در شعاع </a:t>
                </a:r>
                <a:r>
                  <a:rPr lang="en-US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R</a:t>
                </a: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0.7 </a:t>
                </a:r>
                <a:r>
                  <a:rPr lang="en-US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:</a:t>
                </a:r>
              </a:p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en-US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          </a:t>
                </a:r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         </a:t>
                </a:r>
                <a14:m>
                  <m:oMath xmlns:m="http://schemas.openxmlformats.org/officeDocument/2006/math">
                    <m:r>
                      <a:rPr lang="fa-I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fa-I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fa-I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fa-I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fa-I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 و </a:t>
                </a:r>
                <a14:m>
                  <m:oMath xmlns:m="http://schemas.openxmlformats.org/officeDocument/2006/math">
                    <m:r>
                      <a:rPr lang="fa-IR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fa-IR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fa-I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fa-IR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fa-IR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 </a:t>
                </a:r>
                <a:endParaRPr lang="en-US" sz="28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3E09C27-0F4D-B8F7-64AD-55242436B1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230" y="1011444"/>
                <a:ext cx="7398571" cy="2246769"/>
              </a:xfrm>
              <a:prstGeom prst="rect">
                <a:avLst/>
              </a:prstGeom>
              <a:blipFill>
                <a:blip r:embed="rId3"/>
                <a:stretch>
                  <a:fillRect t="-4348" r="-1565" b="-7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>
            <a:extLst>
              <a:ext uri="{FF2B5EF4-FFF2-40B4-BE49-F238E27FC236}">
                <a16:creationId xmlns:a16="http://schemas.microsoft.com/office/drawing/2014/main" id="{B68E3521-FF7D-7D98-5C28-EEE7996FB49D}"/>
              </a:ext>
            </a:extLst>
          </p:cNvPr>
          <p:cNvSpPr txBox="1">
            <a:spLocks/>
          </p:cNvSpPr>
          <p:nvPr/>
        </p:nvSpPr>
        <p:spPr>
          <a:xfrm>
            <a:off x="2816040" y="6468138"/>
            <a:ext cx="10994760" cy="10180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schemeClr val="accent4"/>
                </a:solidFill>
              </a:rPr>
              <a:t>تعداد پره</a:t>
            </a:r>
            <a:endParaRPr lang="en-US" sz="4000" b="1" dirty="0">
              <a:solidFill>
                <a:schemeClr val="accent4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15C2257-1561-1325-A917-D85D7DA0C7E0}"/>
              </a:ext>
            </a:extLst>
          </p:cNvPr>
          <p:cNvSpPr txBox="1">
            <a:spLocks/>
          </p:cNvSpPr>
          <p:nvPr/>
        </p:nvSpPr>
        <p:spPr>
          <a:xfrm>
            <a:off x="3032007" y="7199866"/>
            <a:ext cx="10994760" cy="34613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 consideration of vibration forces= 4 blade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135E675-7FB2-C3B3-BC00-5D3C1378DDB0}"/>
              </a:ext>
            </a:extLst>
          </p:cNvPr>
          <p:cNvSpPr txBox="1">
            <a:spLocks/>
          </p:cNvSpPr>
          <p:nvPr/>
        </p:nvSpPr>
        <p:spPr>
          <a:xfrm>
            <a:off x="2816041" y="3258213"/>
            <a:ext cx="10994760" cy="10180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schemeClr val="accent4"/>
                </a:solidFill>
              </a:rPr>
              <a:t>قطر حداکثری پروانه</a:t>
            </a:r>
            <a:endParaRPr lang="en-US" sz="4000" b="1" dirty="0">
              <a:solidFill>
                <a:schemeClr val="accent4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5E0B59-07B8-6581-0B96-E24D2C11D0AB}"/>
              </a:ext>
            </a:extLst>
          </p:cNvPr>
          <p:cNvSpPr txBox="1">
            <a:spLocks/>
          </p:cNvSpPr>
          <p:nvPr/>
        </p:nvSpPr>
        <p:spPr>
          <a:xfrm>
            <a:off x="6412230" y="4021508"/>
            <a:ext cx="7398571" cy="23710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fa-IR" dirty="0">
                <a:solidFill>
                  <a:schemeClr val="bg1"/>
                </a:solidFill>
              </a:rPr>
              <a:t>عمق پاشنه در آبخور : 6 متر </a:t>
            </a:r>
            <a:endParaRPr lang="en-US" dirty="0">
              <a:solidFill>
                <a:schemeClr val="bg1"/>
              </a:solidFill>
            </a:endParaRPr>
          </a:p>
          <a:p>
            <a:pPr marL="0" indent="0" algn="r">
              <a:buFont typeface="Arial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Vertical propeller clearance=skeg clearance</a:t>
            </a:r>
          </a:p>
          <a:p>
            <a:pPr marL="0" indent="0" algn="r">
              <a:buFont typeface="Arial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15% </a:t>
            </a:r>
          </a:p>
          <a:p>
            <a:pPr marL="0" indent="0" algn="r">
              <a:buFont typeface="Arial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D max= 5.1 </a:t>
            </a:r>
          </a:p>
        </p:txBody>
      </p:sp>
    </p:spTree>
    <p:extLst>
      <p:ext uri="{BB962C8B-B14F-4D97-AF65-F5344CB8AC3E}">
        <p14:creationId xmlns:p14="http://schemas.microsoft.com/office/powerpoint/2010/main" val="3584524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5B43F3-8766-EDC7-1160-00AB04C45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103630"/>
            <a:ext cx="5943600" cy="57378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E4A5C37-2D1A-1068-9DBE-94E5285F6519}"/>
              </a:ext>
            </a:extLst>
          </p:cNvPr>
          <p:cNvSpPr txBox="1">
            <a:spLocks/>
          </p:cNvSpPr>
          <p:nvPr/>
        </p:nvSpPr>
        <p:spPr>
          <a:xfrm>
            <a:off x="2161170" y="420013"/>
            <a:ext cx="10994760" cy="10180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D2C59-7478-DB6F-0349-BF3F8F25F2E7}"/>
              </a:ext>
            </a:extLst>
          </p:cNvPr>
          <p:cNvSpPr txBox="1">
            <a:spLocks/>
          </p:cNvSpPr>
          <p:nvPr/>
        </p:nvSpPr>
        <p:spPr>
          <a:xfrm>
            <a:off x="2816041" y="162597"/>
            <a:ext cx="10994760" cy="10180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schemeClr val="accent4"/>
                </a:solidFill>
              </a:rPr>
              <a:t>ویژگی های سری پروانه</a:t>
            </a:r>
            <a:endParaRPr lang="en-US" sz="4000" b="1" dirty="0">
              <a:solidFill>
                <a:schemeClr val="accent4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67740-5A6B-1735-FB70-3AB63D3DE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623" y="1333948"/>
            <a:ext cx="6864637" cy="550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88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23954F7-2479-95C0-DAFA-A30A089F47B5}"/>
              </a:ext>
            </a:extLst>
          </p:cNvPr>
          <p:cNvSpPr txBox="1">
            <a:spLocks/>
          </p:cNvSpPr>
          <p:nvPr/>
        </p:nvSpPr>
        <p:spPr>
          <a:xfrm>
            <a:off x="2816041" y="162597"/>
            <a:ext cx="10994760" cy="10180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schemeClr val="accent4"/>
                </a:solidFill>
              </a:rPr>
              <a:t>روابط رگراسیونی سری پروانه</a:t>
            </a:r>
            <a:endParaRPr lang="en-US" sz="4000" b="1" dirty="0">
              <a:solidFill>
                <a:schemeClr val="accent4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3A0334-FDCA-3826-793C-3391CF2EB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89" y="0"/>
            <a:ext cx="6781881" cy="81828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137D34-258F-BCB2-E3D6-4CF95D447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296" y="1875721"/>
            <a:ext cx="6672974" cy="526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62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2B4AA4-3230-A411-5E7E-5E4ADD7C6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2" y="623942"/>
            <a:ext cx="13641157" cy="722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1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E9586C8-63C9-7BC5-96CC-A8217CD80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086" y="238049"/>
            <a:ext cx="7954485" cy="44678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A1AE25-3361-9F46-C6BD-2101BF434C04}"/>
              </a:ext>
            </a:extLst>
          </p:cNvPr>
          <p:cNvSpPr txBox="1"/>
          <p:nvPr/>
        </p:nvSpPr>
        <p:spPr>
          <a:xfrm>
            <a:off x="5520926" y="434580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4000" b="1" dirty="0">
                <a:solidFill>
                  <a:schemeClr val="accent4"/>
                </a:solidFill>
                <a:cs typeface="+mj-cs"/>
              </a:rPr>
              <a:t>انتخاب موتور</a:t>
            </a:r>
            <a:endParaRPr lang="en-US" sz="4000" b="1" dirty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0A931A-5087-220B-0A87-1B37E7E4C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02" y="5079015"/>
            <a:ext cx="12216024" cy="25718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34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A2DAC1-73C2-7B93-92E9-841610EDF6DC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99CA0DD4-CED1-43DB-A34B-E960BAC94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37" y="9077920"/>
            <a:ext cx="4053840" cy="2505432"/>
          </a:xfrm>
          <a:prstGeom prst="rect">
            <a:avLst/>
          </a:prstGeom>
        </p:spPr>
      </p:pic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CEEA7005-2475-46B4-A35E-AB979DDA4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161" y="9077920"/>
            <a:ext cx="4053959" cy="2505432"/>
          </a:xfrm>
          <a:prstGeom prst="rect">
            <a:avLst/>
          </a:prstGeom>
        </p:spPr>
      </p:pic>
      <p:pic>
        <p:nvPicPr>
          <p:cNvPr id="5" name="Image 2" descr="preencoded.png">
            <a:extLst>
              <a:ext uri="{FF2B5EF4-FFF2-40B4-BE49-F238E27FC236}">
                <a16:creationId xmlns:a16="http://schemas.microsoft.com/office/drawing/2014/main" id="{D7D32EC3-9D37-4FAF-89FF-9AB6910263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2404" y="9077920"/>
            <a:ext cx="4053840" cy="2505432"/>
          </a:xfrm>
          <a:prstGeom prst="rect">
            <a:avLst/>
          </a:prstGeom>
        </p:spPr>
      </p:pic>
      <p:pic>
        <p:nvPicPr>
          <p:cNvPr id="6" name="Picture 5" descr="Steerprop | Nemo Marin">
            <a:extLst>
              <a:ext uri="{FF2B5EF4-FFF2-40B4-BE49-F238E27FC236}">
                <a16:creationId xmlns:a16="http://schemas.microsoft.com/office/drawing/2014/main" id="{DE33EA40-593D-EA59-0E2B-8811FBB21D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383" y="642894"/>
            <a:ext cx="4316730" cy="2689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zimuth Thruster (Rexpeller ...">
            <a:extLst>
              <a:ext uri="{FF2B5EF4-FFF2-40B4-BE49-F238E27FC236}">
                <a16:creationId xmlns:a16="http://schemas.microsoft.com/office/drawing/2014/main" id="{9A07C4F5-6FAA-78A7-E158-8CF1691683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383" y="3470147"/>
            <a:ext cx="3370580" cy="3996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C02BE-6E83-FE20-46D6-870D3C4284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037" y="491913"/>
            <a:ext cx="8757483" cy="679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78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891282-5AD0-D732-BDC7-7E855D564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59" y="779744"/>
            <a:ext cx="12061882" cy="62324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128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AA1984-FA07-EF2A-5D35-6860216A3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980" y="4195823"/>
            <a:ext cx="6973273" cy="29531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C97A75-C8FA-A864-439D-99F0BA397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7980" y="1596499"/>
            <a:ext cx="6839905" cy="17623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8BC547-29D2-4780-0C85-D84587136E78}"/>
              </a:ext>
            </a:extLst>
          </p:cNvPr>
          <p:cNvSpPr txBox="1"/>
          <p:nvPr/>
        </p:nvSpPr>
        <p:spPr>
          <a:xfrm>
            <a:off x="-1527859" y="2061352"/>
            <a:ext cx="7315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800" b="1" dirty="0">
                <a:solidFill>
                  <a:schemeClr val="accent4"/>
                </a:solidFill>
                <a:cs typeface="+mj-cs"/>
              </a:rPr>
              <a:t>موتور الکتریکی انتخاب شده</a:t>
            </a:r>
            <a:endParaRPr lang="en-US" sz="2800" b="1" dirty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78D88F-7B41-7C12-D12F-238A0D057E98}"/>
              </a:ext>
            </a:extLst>
          </p:cNvPr>
          <p:cNvSpPr txBox="1"/>
          <p:nvPr/>
        </p:nvSpPr>
        <p:spPr>
          <a:xfrm>
            <a:off x="-2297576" y="5329771"/>
            <a:ext cx="8507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800" b="1" dirty="0">
                <a:solidFill>
                  <a:schemeClr val="accent4"/>
                </a:solidFill>
                <a:cs typeface="+mj-cs"/>
              </a:rPr>
              <a:t>سیستم دیزل-ژنراتور انتخاب شده</a:t>
            </a:r>
            <a:endParaRPr lang="en-US" sz="2800" b="1" dirty="0">
              <a:solidFill>
                <a:schemeClr val="accent4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4145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2E653-C358-B930-6B67-FFC128072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نسبت </a:t>
            </a:r>
            <a:r>
              <a:rPr lang="en-US" dirty="0"/>
              <a:t>ae/a0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16E4B37-D5E3-36F2-BFD8-0B97C3E7C4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101325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1026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2100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1026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29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127</m:t>
                        </m:r>
                      </m:den>
                    </m:f>
                  </m:oMath>
                </a14:m>
                <a:r>
                  <a:rPr lang="en-US" dirty="0"/>
                  <a:t>=7.24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dirty="0"/>
                  <a:t>=</a:t>
                </a:r>
                <a:r>
                  <a:rPr lang="fa-IR" dirty="0"/>
                  <a:t>چگالی آب دریا در خلیج فارس</a:t>
                </a:r>
                <a:endParaRPr lang="en-US" dirty="0"/>
              </a:p>
              <a:p>
                <a:r>
                  <a:rPr lang="en-US" dirty="0"/>
                  <a:t>Higher temperatures (30-35°C) result in lower densities, around 1023-1024 kg/m³.</a:t>
                </a:r>
              </a:p>
              <a:p>
                <a:r>
                  <a:rPr lang="en-US" dirty="0"/>
                  <a:t>Lower temperatures (15-20°C) increase the density, potentially reaching 1026-1027 kg/m³.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16E4B37-D5E3-36F2-BFD8-0B97C3E7C4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525" t="-1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303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696807" y="439820"/>
            <a:ext cx="4327803" cy="5409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4250"/>
              </a:lnSpc>
              <a:buNone/>
            </a:pPr>
            <a:r>
              <a:rPr lang="fa-IR" sz="4800" dirty="0">
                <a:solidFill>
                  <a:srgbClr val="F2E782"/>
                </a:solidFill>
                <a:latin typeface="Prata" pitchFamily="34" charset="0"/>
                <a:cs typeface="B Titr" panose="00000700000000000000" pitchFamily="2" charset="-78"/>
              </a:rPr>
              <a:t>انواع </a:t>
            </a:r>
            <a:r>
              <a:rPr lang="en-US" sz="4800" dirty="0">
                <a:solidFill>
                  <a:srgbClr val="F2E782"/>
                </a:solidFill>
                <a:latin typeface="Prata" pitchFamily="34" charset="0"/>
                <a:cs typeface="B Titr" panose="00000700000000000000" pitchFamily="2" charset="-78"/>
              </a:rPr>
              <a:t>OSV</a:t>
            </a:r>
            <a:endParaRPr lang="en-US" sz="4800" dirty="0">
              <a:cs typeface="B Titr" panose="00000700000000000000" pitchFamily="2" charset="-78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914809" y="2411663"/>
            <a:ext cx="22860" cy="536579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5" name="Shape 3"/>
          <p:cNvSpPr/>
          <p:nvPr/>
        </p:nvSpPr>
        <p:spPr>
          <a:xfrm>
            <a:off x="5148582" y="2789567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6" name="Shape 4"/>
          <p:cNvSpPr/>
          <p:nvPr/>
        </p:nvSpPr>
        <p:spPr>
          <a:xfrm>
            <a:off x="5731512" y="2606330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7" name="Text 5"/>
          <p:cNvSpPr/>
          <p:nvPr/>
        </p:nvSpPr>
        <p:spPr>
          <a:xfrm>
            <a:off x="5881412" y="2671219"/>
            <a:ext cx="89654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1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8" name="Text 6"/>
          <p:cNvSpPr/>
          <p:nvPr/>
        </p:nvSpPr>
        <p:spPr>
          <a:xfrm>
            <a:off x="2810373" y="2584661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آماده‌باش و نجات</a:t>
            </a:r>
          </a:p>
        </p:txBody>
      </p:sp>
      <p:sp>
        <p:nvSpPr>
          <p:cNvPr id="10" name="Shape 8"/>
          <p:cNvSpPr/>
          <p:nvPr/>
        </p:nvSpPr>
        <p:spPr>
          <a:xfrm>
            <a:off x="6098106" y="3654913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11" name="Shape 9"/>
          <p:cNvSpPr/>
          <p:nvPr/>
        </p:nvSpPr>
        <p:spPr>
          <a:xfrm>
            <a:off x="5731512" y="3471676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2" name="Text 10"/>
          <p:cNvSpPr/>
          <p:nvPr/>
        </p:nvSpPr>
        <p:spPr>
          <a:xfrm>
            <a:off x="5846646" y="3536565"/>
            <a:ext cx="159187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2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6878263" y="3450007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تأمین سکو</a:t>
            </a:r>
            <a:r>
              <a:rPr lang="en-US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(PSV)</a:t>
            </a:r>
          </a:p>
        </p:txBody>
      </p:sp>
      <p:sp>
        <p:nvSpPr>
          <p:cNvPr id="15" name="Shape 13"/>
          <p:cNvSpPr/>
          <p:nvPr/>
        </p:nvSpPr>
        <p:spPr>
          <a:xfrm>
            <a:off x="5148582" y="4433820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16" name="Shape 14"/>
          <p:cNvSpPr/>
          <p:nvPr/>
        </p:nvSpPr>
        <p:spPr>
          <a:xfrm>
            <a:off x="5731512" y="4250583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7" name="Text 15"/>
          <p:cNvSpPr/>
          <p:nvPr/>
        </p:nvSpPr>
        <p:spPr>
          <a:xfrm>
            <a:off x="5845693" y="4315472"/>
            <a:ext cx="160973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3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2810373" y="4228914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جابجایی و کشیدن لنگر و تأمین </a:t>
            </a:r>
            <a:r>
              <a:rPr lang="en-US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(AHTS)</a:t>
            </a:r>
          </a:p>
        </p:txBody>
      </p:sp>
      <p:sp>
        <p:nvSpPr>
          <p:cNvPr id="20" name="Shape 18"/>
          <p:cNvSpPr/>
          <p:nvPr/>
        </p:nvSpPr>
        <p:spPr>
          <a:xfrm>
            <a:off x="6098106" y="5212727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21" name="Shape 19"/>
          <p:cNvSpPr/>
          <p:nvPr/>
        </p:nvSpPr>
        <p:spPr>
          <a:xfrm>
            <a:off x="5731512" y="5029490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22" name="Text 20"/>
          <p:cNvSpPr/>
          <p:nvPr/>
        </p:nvSpPr>
        <p:spPr>
          <a:xfrm>
            <a:off x="5850218" y="5094379"/>
            <a:ext cx="151924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4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6878263" y="5007821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کابل‌گذاری و لوله‌گذاری</a:t>
            </a:r>
          </a:p>
        </p:txBody>
      </p:sp>
      <p:sp>
        <p:nvSpPr>
          <p:cNvPr id="25" name="Shape 23"/>
          <p:cNvSpPr/>
          <p:nvPr/>
        </p:nvSpPr>
        <p:spPr>
          <a:xfrm>
            <a:off x="5148582" y="5991634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26" name="Shape 24"/>
          <p:cNvSpPr/>
          <p:nvPr/>
        </p:nvSpPr>
        <p:spPr>
          <a:xfrm>
            <a:off x="5731512" y="5808397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27" name="Text 25"/>
          <p:cNvSpPr/>
          <p:nvPr/>
        </p:nvSpPr>
        <p:spPr>
          <a:xfrm>
            <a:off x="5847479" y="5873286"/>
            <a:ext cx="157401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5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2810373" y="5786728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خدمات چندمنظوره</a:t>
            </a:r>
          </a:p>
        </p:txBody>
      </p:sp>
      <p:sp>
        <p:nvSpPr>
          <p:cNvPr id="30" name="Shape 28"/>
          <p:cNvSpPr/>
          <p:nvPr/>
        </p:nvSpPr>
        <p:spPr>
          <a:xfrm>
            <a:off x="6098106" y="6770541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31" name="Shape 29"/>
          <p:cNvSpPr/>
          <p:nvPr/>
        </p:nvSpPr>
        <p:spPr>
          <a:xfrm>
            <a:off x="5731512" y="6587304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32" name="Text 30"/>
          <p:cNvSpPr/>
          <p:nvPr/>
        </p:nvSpPr>
        <p:spPr>
          <a:xfrm>
            <a:off x="5842002" y="6652193"/>
            <a:ext cx="168473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6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6878263" y="6565634"/>
            <a:ext cx="2163842" cy="270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rtl="1">
              <a:lnSpc>
                <a:spcPts val="2100"/>
              </a:lnSpc>
              <a:buNone/>
            </a:pPr>
            <a:r>
              <a:rPr lang="fa-IR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کشتی پشتیبانی از وسایل کنترل از راه دور (</a:t>
            </a:r>
            <a:r>
              <a:rPr lang="en-US" sz="24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ROV)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6B067A-0F7F-8FDA-2526-BD2B088BD655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pic>
        <p:nvPicPr>
          <p:cNvPr id="37" name="Image 0" descr="preencoded.png">
            <a:extLst>
              <a:ext uri="{FF2B5EF4-FFF2-40B4-BE49-F238E27FC236}">
                <a16:creationId xmlns:a16="http://schemas.microsoft.com/office/drawing/2014/main" id="{7D656D42-43ED-484D-8205-FC6A3E705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083040"/>
            <a:ext cx="5486400" cy="8229600"/>
          </a:xfrm>
          <a:prstGeom prst="rect">
            <a:avLst/>
          </a:prstGeom>
        </p:spPr>
      </p:pic>
      <p:pic>
        <p:nvPicPr>
          <p:cNvPr id="38" name="Image 1" descr="preencoded.png">
            <a:extLst>
              <a:ext uri="{FF2B5EF4-FFF2-40B4-BE49-F238E27FC236}">
                <a16:creationId xmlns:a16="http://schemas.microsoft.com/office/drawing/2014/main" id="{3C716665-936F-4368-90D5-788C2A356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410631" y="-4053570"/>
            <a:ext cx="369213" cy="369213"/>
          </a:xfrm>
          <a:prstGeom prst="rect">
            <a:avLst/>
          </a:prstGeom>
        </p:spPr>
      </p:pic>
      <p:pic>
        <p:nvPicPr>
          <p:cNvPr id="39" name="Image 2" descr="preencoded.png">
            <a:extLst>
              <a:ext uri="{FF2B5EF4-FFF2-40B4-BE49-F238E27FC236}">
                <a16:creationId xmlns:a16="http://schemas.microsoft.com/office/drawing/2014/main" id="{19B7B729-5FDA-4B7D-B9EE-659BFF83ED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9569" y="-2795027"/>
            <a:ext cx="369213" cy="369213"/>
          </a:xfrm>
          <a:prstGeom prst="rect">
            <a:avLst/>
          </a:prstGeom>
        </p:spPr>
      </p:pic>
      <p:pic>
        <p:nvPicPr>
          <p:cNvPr id="40" name="Image 3">
            <a:extLst>
              <a:ext uri="{FF2B5EF4-FFF2-40B4-BE49-F238E27FC236}">
                <a16:creationId xmlns:a16="http://schemas.microsoft.com/office/drawing/2014/main" id="{BE0BB2E7-F17C-4892-BFF0-AAFE3A2A9F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87169" y="9676260"/>
            <a:ext cx="369213" cy="369213"/>
          </a:xfrm>
          <a:prstGeom prst="rect">
            <a:avLst/>
          </a:prstGeom>
        </p:spPr>
      </p:pic>
      <p:pic>
        <p:nvPicPr>
          <p:cNvPr id="41" name="Image 4">
            <a:extLst>
              <a:ext uri="{FF2B5EF4-FFF2-40B4-BE49-F238E27FC236}">
                <a16:creationId xmlns:a16="http://schemas.microsoft.com/office/drawing/2014/main" id="{638A8C3C-61E5-47EA-AEE9-63CD4A5800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70631" y="9315067"/>
            <a:ext cx="369213" cy="369213"/>
          </a:xfrm>
          <a:prstGeom prst="rect">
            <a:avLst/>
          </a:prstGeom>
        </p:spPr>
      </p:pic>
      <p:sp>
        <p:nvSpPr>
          <p:cNvPr id="42" name="Shape 2">
            <a:extLst>
              <a:ext uri="{FF2B5EF4-FFF2-40B4-BE49-F238E27FC236}">
                <a16:creationId xmlns:a16="http://schemas.microsoft.com/office/drawing/2014/main" id="{00669836-E804-42C2-93A9-B431957D10AA}"/>
              </a:ext>
            </a:extLst>
          </p:cNvPr>
          <p:cNvSpPr/>
          <p:nvPr/>
        </p:nvSpPr>
        <p:spPr>
          <a:xfrm rot="5400000">
            <a:off x="17196594" y="2852976"/>
            <a:ext cx="7872413" cy="1046440"/>
          </a:xfrm>
          <a:prstGeom prst="roundRect">
            <a:avLst>
              <a:gd name="adj" fmla="val 2604"/>
            </a:avLst>
          </a:prstGeom>
          <a:solidFill>
            <a:srgbClr val="3A3B3C"/>
          </a:solidFill>
          <a:ln/>
        </p:spPr>
      </p:sp>
      <p:sp>
        <p:nvSpPr>
          <p:cNvPr id="43" name="Shape 5">
            <a:extLst>
              <a:ext uri="{FF2B5EF4-FFF2-40B4-BE49-F238E27FC236}">
                <a16:creationId xmlns:a16="http://schemas.microsoft.com/office/drawing/2014/main" id="{1FD6C779-14E8-42DA-8794-A9EF6B79170B}"/>
              </a:ext>
            </a:extLst>
          </p:cNvPr>
          <p:cNvSpPr/>
          <p:nvPr/>
        </p:nvSpPr>
        <p:spPr>
          <a:xfrm rot="5400000">
            <a:off x="17196594" y="4080986"/>
            <a:ext cx="7872413" cy="1046440"/>
          </a:xfrm>
          <a:prstGeom prst="roundRect">
            <a:avLst>
              <a:gd name="adj" fmla="val 2604"/>
            </a:avLst>
          </a:prstGeom>
          <a:solidFill>
            <a:srgbClr val="3A3B3C"/>
          </a:solidFill>
          <a:ln/>
        </p:spPr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51BB264F-FBF7-4797-9F2F-029640E5A9EC}"/>
              </a:ext>
            </a:extLst>
          </p:cNvPr>
          <p:cNvSpPr/>
          <p:nvPr/>
        </p:nvSpPr>
        <p:spPr>
          <a:xfrm rot="5400000">
            <a:off x="17196594" y="5308997"/>
            <a:ext cx="7872413" cy="1046440"/>
          </a:xfrm>
          <a:prstGeom prst="roundRect">
            <a:avLst>
              <a:gd name="adj" fmla="val 2604"/>
            </a:avLst>
          </a:prstGeom>
          <a:solidFill>
            <a:srgbClr val="3A3B3C"/>
          </a:solidFill>
          <a:ln/>
        </p:spPr>
      </p:sp>
      <p:sp>
        <p:nvSpPr>
          <p:cNvPr id="45" name="Shape 11">
            <a:extLst>
              <a:ext uri="{FF2B5EF4-FFF2-40B4-BE49-F238E27FC236}">
                <a16:creationId xmlns:a16="http://schemas.microsoft.com/office/drawing/2014/main" id="{FDB156C7-E57C-4B4E-99AA-8C170E137656}"/>
              </a:ext>
            </a:extLst>
          </p:cNvPr>
          <p:cNvSpPr/>
          <p:nvPr/>
        </p:nvSpPr>
        <p:spPr>
          <a:xfrm rot="5400000">
            <a:off x="17196594" y="6537008"/>
            <a:ext cx="7872413" cy="1046440"/>
          </a:xfrm>
          <a:prstGeom prst="roundRect">
            <a:avLst>
              <a:gd name="adj" fmla="val 2604"/>
            </a:avLst>
          </a:prstGeom>
          <a:solidFill>
            <a:srgbClr val="3A3B3C"/>
          </a:solidFill>
          <a:ln/>
        </p:spPr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8058BBB4-7181-4D25-39AF-95CB3A55A8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/>
          <a:stretch/>
        </p:blipFill>
        <p:spPr>
          <a:xfrm>
            <a:off x="10413786" y="1641545"/>
            <a:ext cx="4020403" cy="4145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A324A-4301-3AD2-6F89-DD9A51A9D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60A76-9FA1-9FA1-0E6F-41E2A8EA8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Keller area criterion</a:t>
            </a:r>
            <a:r>
              <a:rPr lang="en-US" dirty="0"/>
              <a:t> is a design methodology used in propeller design, especially for </a:t>
            </a:r>
            <a:r>
              <a:rPr lang="en-US" b="1" dirty="0"/>
              <a:t>controllable-pitch propellers (CPP)</a:t>
            </a:r>
            <a:r>
              <a:rPr lang="en-US" dirty="0"/>
              <a:t>, to ensure that the propeller has sufficient blade area to avoid cavitation while achieving the required thrust</a:t>
            </a:r>
          </a:p>
        </p:txBody>
      </p:sp>
    </p:spTree>
    <p:extLst>
      <p:ext uri="{BB962C8B-B14F-4D97-AF65-F5344CB8AC3E}">
        <p14:creationId xmlns:p14="http://schemas.microsoft.com/office/powerpoint/2010/main" val="202012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B69B8-8495-8190-10D3-B9378578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4054391-2236-3999-1AD7-2ECD764FC2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The </a:t>
                </a:r>
                <a:r>
                  <a:rPr lang="en-US" b="1" dirty="0"/>
                  <a:t>thrust deduction factor</a:t>
                </a:r>
                <a:r>
                  <a:rPr lang="en-US" dirty="0"/>
                  <a:t> for an OSV typically ranges from </a:t>
                </a:r>
                <a:r>
                  <a:rPr lang="en-US" b="1" dirty="0"/>
                  <a:t>0.1 to 0.3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317799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892</m:t>
                        </m:r>
                      </m:den>
                    </m:f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=</a:t>
                </a:r>
                <a:r>
                  <a:rPr lang="en-US" b="0" dirty="0">
                    <a:latin typeface="Cambria Math" panose="02040503050406030204" pitchFamily="18" charset="0"/>
                  </a:rPr>
                  <a:t>356277.13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639375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1026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51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78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=2.04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𝐸𝐴𝑅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04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dirty="0"/>
                  <a:t>=0.38</a:t>
                </a:r>
              </a:p>
              <a:p>
                <a:r>
                  <a:rPr lang="en-US" dirty="0"/>
                  <a:t>Va=6.0879</a:t>
                </a:r>
              </a:p>
              <a:p>
                <a:r>
                  <a:rPr lang="en-US" dirty="0"/>
                  <a:t>18.7568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4054391-2236-3999-1AD7-2ECD764FC2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17" t="-3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73F4AA73-040B-664B-AD14-D1A1EA450276}"/>
              </a:ext>
            </a:extLst>
          </p:cNvPr>
          <p:cNvSpPr txBox="1"/>
          <p:nvPr/>
        </p:nvSpPr>
        <p:spPr>
          <a:xfrm>
            <a:off x="7737166" y="4114800"/>
            <a:ext cx="61748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Testing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D_current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10.3846 for P/D = 0.60,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max_diameter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5.10Testing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D_current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7.4830 for P/D = 0.80,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max_diameter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5.10 Testing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D_current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5.8488 for P/D = 1.00,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max_diameter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5.10Testing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D_current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4.8461 for P/D = 1.20,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max_diameter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5.10 Optimal P/D Ratio: 1.20Optimal Efficiency: 0.61 Selected Propeller Diameter (D): 4.85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metersSelected</a:t>
            </a:r>
            <a:r>
              <a:rPr lang="en-US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Propeller Pitch (P): 5.82 meters &gt;&gt;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92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7C851D9A-50BC-30D8-6E30-C46B4FEC4D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5104914"/>
              </p:ext>
            </p:extLst>
          </p:nvPr>
        </p:nvGraphicFramePr>
        <p:xfrm>
          <a:off x="111873" y="270294"/>
          <a:ext cx="14406653" cy="766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CEBA080-D040-D69E-7832-F2D174071455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79357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43307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138029" y="511969"/>
            <a:ext cx="6423660" cy="8028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300"/>
              </a:lnSpc>
              <a:buNone/>
            </a:pPr>
            <a:r>
              <a:rPr lang="en-US" sz="5050" dirty="0">
                <a:solidFill>
                  <a:srgbClr val="F2F0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انتخاب کشتی OSV</a:t>
            </a:r>
            <a:endParaRPr lang="en-US" sz="5050" dirty="0"/>
          </a:p>
        </p:txBody>
      </p:sp>
      <p:sp>
        <p:nvSpPr>
          <p:cNvPr id="7" name="Shape 2"/>
          <p:cNvSpPr/>
          <p:nvPr/>
        </p:nvSpPr>
        <p:spPr>
          <a:xfrm>
            <a:off x="6138029" y="7609165"/>
            <a:ext cx="297894" cy="297894"/>
          </a:xfrm>
          <a:prstGeom prst="roundRect">
            <a:avLst>
              <a:gd name="adj" fmla="val 30692413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5649" y="7616785"/>
            <a:ext cx="282654" cy="282654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528911" y="7595235"/>
            <a:ext cx="1620322" cy="325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800" b="1" dirty="0">
                <a:solidFill>
                  <a:srgbClr val="DCD7E5"/>
                </a:solidFill>
                <a:latin typeface="Heebo Bold" pitchFamily="34" charset="0"/>
                <a:ea typeface="Heebo Bold" pitchFamily="34" charset="-122"/>
                <a:cs typeface="Heebo Bold" pitchFamily="34" charset="-120"/>
              </a:rPr>
              <a:t>by ayda khanali</a:t>
            </a:r>
            <a:endParaRPr lang="en-US" sz="1800" dirty="0"/>
          </a:p>
        </p:txBody>
      </p:sp>
      <p:pic>
        <p:nvPicPr>
          <p:cNvPr id="26" name="Content Placeholder 5">
            <a:extLst>
              <a:ext uri="{FF2B5EF4-FFF2-40B4-BE49-F238E27FC236}">
                <a16:creationId xmlns:a16="http://schemas.microsoft.com/office/drawing/2014/main" id="{F3E6D85A-0262-376E-9366-655CCC56E0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12810" r="94" b="5993"/>
          <a:stretch/>
        </p:blipFill>
        <p:spPr bwMode="auto">
          <a:xfrm>
            <a:off x="5486400" y="0"/>
            <a:ext cx="9132824" cy="4614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9704070" y="-1"/>
            <a:ext cx="4547748" cy="21293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 rtl="1">
              <a:lnSpc>
                <a:spcPts val="8350"/>
              </a:lnSpc>
              <a:buNone/>
            </a:pPr>
            <a:r>
              <a:rPr lang="fa-IR" sz="3600" dirty="0">
                <a:solidFill>
                  <a:srgbClr val="F2E782"/>
                </a:solidFill>
                <a:latin typeface="Prata" pitchFamily="34" charset="0"/>
                <a:ea typeface="Prata" pitchFamily="34" charset="-122"/>
                <a:cs typeface="B Titr" panose="00000700000000000000" pitchFamily="2" charset="-78"/>
              </a:rPr>
              <a:t>صحت سنجی سرعت انتخاب شده و تعیین ابعاد شناور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C3BA5B63-D3F1-4C2B-89CB-171B26D88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35040" y="30480"/>
            <a:ext cx="5486400" cy="8229600"/>
          </a:xfrm>
          <a:prstGeom prst="rect">
            <a:avLst/>
          </a:prstGeom>
        </p:spPr>
      </p:pic>
      <p:sp>
        <p:nvSpPr>
          <p:cNvPr id="7" name="Shape 2">
            <a:extLst>
              <a:ext uri="{FF2B5EF4-FFF2-40B4-BE49-F238E27FC236}">
                <a16:creationId xmlns:a16="http://schemas.microsoft.com/office/drawing/2014/main" id="{AC08CED9-C740-4387-A9F7-E574D28E43BA}"/>
              </a:ext>
            </a:extLst>
          </p:cNvPr>
          <p:cNvSpPr/>
          <p:nvPr/>
        </p:nvSpPr>
        <p:spPr>
          <a:xfrm rot="14664110">
            <a:off x="17666970" y="1250514"/>
            <a:ext cx="22860" cy="536579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04FC9668-9462-4062-A1A4-9742137B3C33}"/>
              </a:ext>
            </a:extLst>
          </p:cNvPr>
          <p:cNvSpPr/>
          <p:nvPr/>
        </p:nvSpPr>
        <p:spPr>
          <a:xfrm>
            <a:off x="-1905417" y="-627102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BA35B62B-3EBC-4772-AA68-2DBB18CEB2BD}"/>
              </a:ext>
            </a:extLst>
          </p:cNvPr>
          <p:cNvSpPr/>
          <p:nvPr/>
        </p:nvSpPr>
        <p:spPr>
          <a:xfrm>
            <a:off x="-1322487" y="-810339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F3D97A68-C6EA-476A-BCB9-B0122FAD3E5A}"/>
              </a:ext>
            </a:extLst>
          </p:cNvPr>
          <p:cNvSpPr/>
          <p:nvPr/>
        </p:nvSpPr>
        <p:spPr>
          <a:xfrm>
            <a:off x="-1172587" y="-745450"/>
            <a:ext cx="89654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1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1BC12790-6AF0-4DF1-9A35-D1EB4B71380E}"/>
              </a:ext>
            </a:extLst>
          </p:cNvPr>
          <p:cNvSpPr/>
          <p:nvPr/>
        </p:nvSpPr>
        <p:spPr>
          <a:xfrm>
            <a:off x="14630400" y="-3856236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74C28F7F-C7A1-46A8-9D04-0298577B3B68}"/>
              </a:ext>
            </a:extLst>
          </p:cNvPr>
          <p:cNvSpPr/>
          <p:nvPr/>
        </p:nvSpPr>
        <p:spPr>
          <a:xfrm>
            <a:off x="14263806" y="-4039473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BB306C6A-00C4-4447-9060-2FFBAFD0D0B5}"/>
              </a:ext>
            </a:extLst>
          </p:cNvPr>
          <p:cNvSpPr/>
          <p:nvPr/>
        </p:nvSpPr>
        <p:spPr>
          <a:xfrm>
            <a:off x="14378940" y="-3974584"/>
            <a:ext cx="159187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2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4" name="Shape 13">
            <a:extLst>
              <a:ext uri="{FF2B5EF4-FFF2-40B4-BE49-F238E27FC236}">
                <a16:creationId xmlns:a16="http://schemas.microsoft.com/office/drawing/2014/main" id="{7A18A09A-1B22-4AAB-81E4-ABBE65708099}"/>
              </a:ext>
            </a:extLst>
          </p:cNvPr>
          <p:cNvSpPr/>
          <p:nvPr/>
        </p:nvSpPr>
        <p:spPr>
          <a:xfrm>
            <a:off x="-1707297" y="9343271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15" name="Shape 14">
            <a:extLst>
              <a:ext uri="{FF2B5EF4-FFF2-40B4-BE49-F238E27FC236}">
                <a16:creationId xmlns:a16="http://schemas.microsoft.com/office/drawing/2014/main" id="{951BDBC6-C82A-4B4B-A3B9-45A21C3813AB}"/>
              </a:ext>
            </a:extLst>
          </p:cNvPr>
          <p:cNvSpPr/>
          <p:nvPr/>
        </p:nvSpPr>
        <p:spPr>
          <a:xfrm>
            <a:off x="-1124367" y="9160034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6" name="Text 15">
            <a:extLst>
              <a:ext uri="{FF2B5EF4-FFF2-40B4-BE49-F238E27FC236}">
                <a16:creationId xmlns:a16="http://schemas.microsoft.com/office/drawing/2014/main" id="{89F48147-FE9C-4109-B0D9-7DE41C8DD07E}"/>
              </a:ext>
            </a:extLst>
          </p:cNvPr>
          <p:cNvSpPr/>
          <p:nvPr/>
        </p:nvSpPr>
        <p:spPr>
          <a:xfrm>
            <a:off x="-1010186" y="9224923"/>
            <a:ext cx="160973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3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7" name="Shape 18">
            <a:extLst>
              <a:ext uri="{FF2B5EF4-FFF2-40B4-BE49-F238E27FC236}">
                <a16:creationId xmlns:a16="http://schemas.microsoft.com/office/drawing/2014/main" id="{B7025483-DFC1-4724-894C-16971E9E7F8B}"/>
              </a:ext>
            </a:extLst>
          </p:cNvPr>
          <p:cNvSpPr/>
          <p:nvPr/>
        </p:nvSpPr>
        <p:spPr>
          <a:xfrm>
            <a:off x="14350364" y="9308426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18" name="Shape 19">
            <a:extLst>
              <a:ext uri="{FF2B5EF4-FFF2-40B4-BE49-F238E27FC236}">
                <a16:creationId xmlns:a16="http://schemas.microsoft.com/office/drawing/2014/main" id="{6534957D-4D9C-43D2-932E-EFBD32903A8D}"/>
              </a:ext>
            </a:extLst>
          </p:cNvPr>
          <p:cNvSpPr/>
          <p:nvPr/>
        </p:nvSpPr>
        <p:spPr>
          <a:xfrm>
            <a:off x="13983770" y="9125189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19" name="Text 20">
            <a:extLst>
              <a:ext uri="{FF2B5EF4-FFF2-40B4-BE49-F238E27FC236}">
                <a16:creationId xmlns:a16="http://schemas.microsoft.com/office/drawing/2014/main" id="{B39FCDCD-F126-4236-AABC-CCFFE0C98542}"/>
              </a:ext>
            </a:extLst>
          </p:cNvPr>
          <p:cNvSpPr/>
          <p:nvPr/>
        </p:nvSpPr>
        <p:spPr>
          <a:xfrm>
            <a:off x="14102476" y="9190078"/>
            <a:ext cx="151924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4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0" name="Shape 23">
            <a:extLst>
              <a:ext uri="{FF2B5EF4-FFF2-40B4-BE49-F238E27FC236}">
                <a16:creationId xmlns:a16="http://schemas.microsoft.com/office/drawing/2014/main" id="{8A845544-77E5-4F15-9F63-51BBEF614E28}"/>
              </a:ext>
            </a:extLst>
          </p:cNvPr>
          <p:cNvSpPr/>
          <p:nvPr/>
        </p:nvSpPr>
        <p:spPr>
          <a:xfrm>
            <a:off x="5360638" y="9602946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21" name="Shape 24">
            <a:extLst>
              <a:ext uri="{FF2B5EF4-FFF2-40B4-BE49-F238E27FC236}">
                <a16:creationId xmlns:a16="http://schemas.microsoft.com/office/drawing/2014/main" id="{7E452828-AB5F-4031-B665-94C64A07F711}"/>
              </a:ext>
            </a:extLst>
          </p:cNvPr>
          <p:cNvSpPr/>
          <p:nvPr/>
        </p:nvSpPr>
        <p:spPr>
          <a:xfrm>
            <a:off x="5943568" y="9419709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22" name="Text 25">
            <a:extLst>
              <a:ext uri="{FF2B5EF4-FFF2-40B4-BE49-F238E27FC236}">
                <a16:creationId xmlns:a16="http://schemas.microsoft.com/office/drawing/2014/main" id="{6835D868-C941-48F7-87EA-499142E7BE7E}"/>
              </a:ext>
            </a:extLst>
          </p:cNvPr>
          <p:cNvSpPr/>
          <p:nvPr/>
        </p:nvSpPr>
        <p:spPr>
          <a:xfrm>
            <a:off x="6059535" y="9484598"/>
            <a:ext cx="157401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5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3" name="Shape 28">
            <a:extLst>
              <a:ext uri="{FF2B5EF4-FFF2-40B4-BE49-F238E27FC236}">
                <a16:creationId xmlns:a16="http://schemas.microsoft.com/office/drawing/2014/main" id="{3BDE25F0-0701-406A-8C42-91FD5E7A3DFA}"/>
              </a:ext>
            </a:extLst>
          </p:cNvPr>
          <p:cNvSpPr/>
          <p:nvPr/>
        </p:nvSpPr>
        <p:spPr>
          <a:xfrm>
            <a:off x="7402831" y="-4415273"/>
            <a:ext cx="605790" cy="22860"/>
          </a:xfrm>
          <a:prstGeom prst="roundRect">
            <a:avLst>
              <a:gd name="adj" fmla="val 113593"/>
            </a:avLst>
          </a:prstGeom>
          <a:solidFill>
            <a:srgbClr val="535455"/>
          </a:solidFill>
          <a:ln/>
        </p:spPr>
      </p:sp>
      <p:sp>
        <p:nvSpPr>
          <p:cNvPr id="24" name="Shape 29">
            <a:extLst>
              <a:ext uri="{FF2B5EF4-FFF2-40B4-BE49-F238E27FC236}">
                <a16:creationId xmlns:a16="http://schemas.microsoft.com/office/drawing/2014/main" id="{5E296EAB-B220-4065-8FB6-E8AF54CD406E}"/>
              </a:ext>
            </a:extLst>
          </p:cNvPr>
          <p:cNvSpPr/>
          <p:nvPr/>
        </p:nvSpPr>
        <p:spPr>
          <a:xfrm>
            <a:off x="7036237" y="-4598510"/>
            <a:ext cx="389453" cy="389453"/>
          </a:xfrm>
          <a:prstGeom prst="roundRect">
            <a:avLst>
              <a:gd name="adj" fmla="val 6668"/>
            </a:avLst>
          </a:prstGeom>
          <a:solidFill>
            <a:srgbClr val="3A3B3C"/>
          </a:solidFill>
          <a:ln/>
        </p:spPr>
      </p:sp>
      <p:sp>
        <p:nvSpPr>
          <p:cNvPr id="25" name="Text 30">
            <a:extLst>
              <a:ext uri="{FF2B5EF4-FFF2-40B4-BE49-F238E27FC236}">
                <a16:creationId xmlns:a16="http://schemas.microsoft.com/office/drawing/2014/main" id="{F62AB42F-0FE1-47D9-91DC-3FCEC775678C}"/>
              </a:ext>
            </a:extLst>
          </p:cNvPr>
          <p:cNvSpPr/>
          <p:nvPr/>
        </p:nvSpPr>
        <p:spPr>
          <a:xfrm>
            <a:off x="7146727" y="-4533621"/>
            <a:ext cx="168473" cy="2596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000"/>
              </a:lnSpc>
              <a:buNone/>
            </a:pPr>
            <a:r>
              <a:rPr lang="en-US" sz="3200" dirty="0">
                <a:solidFill>
                  <a:srgbClr val="CFCBBF"/>
                </a:solidFill>
                <a:latin typeface="Prata" pitchFamily="34" charset="0"/>
                <a:ea typeface="Prata" pitchFamily="34" charset="-122"/>
                <a:cs typeface="B Nazanin" panose="00000400000000000000" pitchFamily="2" charset="-78"/>
              </a:rPr>
              <a:t>6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8" name="Content Placeholder 10">
            <a:extLst>
              <a:ext uri="{FF2B5EF4-FFF2-40B4-BE49-F238E27FC236}">
                <a16:creationId xmlns:a16="http://schemas.microsoft.com/office/drawing/2014/main" id="{92D096E9-77F9-CCF5-06F6-CFDC6CE2F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8" y="63498"/>
            <a:ext cx="8930640" cy="8093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508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"/>
            <a:ext cx="5486400" cy="82296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C34A70D9-B1A0-430E-A956-337607C86D20}"/>
              </a:ext>
            </a:extLst>
          </p:cNvPr>
          <p:cNvSpPr/>
          <p:nvPr/>
        </p:nvSpPr>
        <p:spPr>
          <a:xfrm>
            <a:off x="12801600" y="7740989"/>
            <a:ext cx="1779939" cy="395049"/>
          </a:xfrm>
          <a:prstGeom prst="rect">
            <a:avLst/>
          </a:prstGeom>
          <a:solidFill>
            <a:srgbClr val="1B1C1D"/>
          </a:solidFill>
          <a:ln>
            <a:solidFill>
              <a:srgbClr val="1B1C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Image 0" descr="preencoded.png">
            <a:extLst>
              <a:ext uri="{FF2B5EF4-FFF2-40B4-BE49-F238E27FC236}">
                <a16:creationId xmlns:a16="http://schemas.microsoft.com/office/drawing/2014/main" id="{27825E3B-9FE4-4A8D-AACE-F99FA5632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8160" y="0"/>
            <a:ext cx="5486400" cy="822960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8" name="3D Model 27">
                <a:extLst>
                  <a:ext uri="{FF2B5EF4-FFF2-40B4-BE49-F238E27FC236}">
                    <a16:creationId xmlns:a16="http://schemas.microsoft.com/office/drawing/2014/main" id="{E9B897EA-CC87-453D-ACCE-1B5438F3350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55136909"/>
                  </p:ext>
                </p:extLst>
              </p:nvPr>
            </p:nvGraphicFramePr>
            <p:xfrm>
              <a:off x="3350694" y="9391021"/>
              <a:ext cx="733000" cy="1932453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733000" cy="1932453"/>
                    </a:xfrm>
                    <a:prstGeom prst="rect">
                      <a:avLst/>
                    </a:prstGeom>
                  </am3d:spPr>
                  <am3d:camera>
                    <am3d:pos x="0" y="0" z="6617055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9360" d="1000000"/>
                    <am3d:preTrans dx="-1194833" dy="91140" dz="133981"/>
                    <am3d:scale>
                      <am3d:sx n="1000000" d="1000000"/>
                      <am3d:sy n="1000000" d="1000000"/>
                      <am3d:sz n="1000000" d="1000000"/>
                    </am3d:scale>
                    <am3d:rot ax="-5455549" ay="-189732" az="-4420203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4746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8" name="3D Model 27">
                <a:extLst>
                  <a:ext uri="{FF2B5EF4-FFF2-40B4-BE49-F238E27FC236}">
                    <a16:creationId xmlns:a16="http://schemas.microsoft.com/office/drawing/2014/main" id="{E9B897EA-CC87-453D-ACCE-1B5438F3350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50694" y="9391021"/>
                <a:ext cx="733000" cy="1932453"/>
              </a:xfrm>
              <a:prstGeom prst="rect">
                <a:avLst/>
              </a:prstGeom>
            </p:spPr>
          </p:pic>
        </mc:Fallback>
      </mc:AlternateContent>
      <p:pic>
        <p:nvPicPr>
          <p:cNvPr id="52" name="Image 2" descr="preencoded.png">
            <a:extLst>
              <a:ext uri="{FF2B5EF4-FFF2-40B4-BE49-F238E27FC236}">
                <a16:creationId xmlns:a16="http://schemas.microsoft.com/office/drawing/2014/main" id="{73CB22BE-36DE-6808-5A73-9B55DE59A7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5749"/>
            <a:ext cx="5486400" cy="3390757"/>
          </a:xfrm>
          <a:prstGeom prst="rect">
            <a:avLst/>
          </a:prstGeom>
        </p:spPr>
      </p:pic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A95E502A-3CA0-C088-A552-9FF0683D9F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567751"/>
              </p:ext>
            </p:extLst>
          </p:nvPr>
        </p:nvGraphicFramePr>
        <p:xfrm>
          <a:off x="9931400" y="2087880"/>
          <a:ext cx="4660088" cy="2026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85181627-E51D-6235-66C3-6F0EF591EC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8718491"/>
              </p:ext>
            </p:extLst>
          </p:nvPr>
        </p:nvGraphicFramePr>
        <p:xfrm>
          <a:off x="5486400" y="2090291"/>
          <a:ext cx="4505348" cy="2026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5" name="Chart 54">
            <a:extLst>
              <a:ext uri="{FF2B5EF4-FFF2-40B4-BE49-F238E27FC236}">
                <a16:creationId xmlns:a16="http://schemas.microsoft.com/office/drawing/2014/main" id="{1E3967FC-8BF2-EE59-F0CA-223A31A9C4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4236939"/>
              </p:ext>
            </p:extLst>
          </p:nvPr>
        </p:nvGraphicFramePr>
        <p:xfrm>
          <a:off x="5486400" y="4114800"/>
          <a:ext cx="4445000" cy="2101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6" name="Chart 55">
            <a:extLst>
              <a:ext uri="{FF2B5EF4-FFF2-40B4-BE49-F238E27FC236}">
                <a16:creationId xmlns:a16="http://schemas.microsoft.com/office/drawing/2014/main" id="{E30905D9-2009-6491-6284-78EC5D57D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959570"/>
              </p:ext>
            </p:extLst>
          </p:nvPr>
        </p:nvGraphicFramePr>
        <p:xfrm>
          <a:off x="5486400" y="6103621"/>
          <a:ext cx="3576320" cy="2101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7" name="Content Placeholder 18">
            <a:extLst>
              <a:ext uri="{FF2B5EF4-FFF2-40B4-BE49-F238E27FC236}">
                <a16:creationId xmlns:a16="http://schemas.microsoft.com/office/drawing/2014/main" id="{9860249D-C28B-BCF2-A5CC-5174AA65F2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0528056"/>
              </p:ext>
            </p:extLst>
          </p:nvPr>
        </p:nvGraphicFramePr>
        <p:xfrm>
          <a:off x="9991748" y="30521"/>
          <a:ext cx="4599740" cy="2059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58" name="Chart 57">
            <a:extLst>
              <a:ext uri="{FF2B5EF4-FFF2-40B4-BE49-F238E27FC236}">
                <a16:creationId xmlns:a16="http://schemas.microsoft.com/office/drawing/2014/main" id="{54FBD1D4-687F-6600-AB82-A66DA60E2E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6589460"/>
              </p:ext>
            </p:extLst>
          </p:nvPr>
        </p:nvGraphicFramePr>
        <p:xfrm>
          <a:off x="9931401" y="4117211"/>
          <a:ext cx="4660088" cy="2101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59" name="Chart 58">
            <a:extLst>
              <a:ext uri="{FF2B5EF4-FFF2-40B4-BE49-F238E27FC236}">
                <a16:creationId xmlns:a16="http://schemas.microsoft.com/office/drawing/2014/main" id="{60A874F5-70F0-BDDB-93B4-5C2E036F1B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0156490"/>
              </p:ext>
            </p:extLst>
          </p:nvPr>
        </p:nvGraphicFramePr>
        <p:xfrm>
          <a:off x="5486400" y="63114"/>
          <a:ext cx="4505348" cy="20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60" name="Content Placeholder 3">
            <a:extLst>
              <a:ext uri="{FF2B5EF4-FFF2-40B4-BE49-F238E27FC236}">
                <a16:creationId xmlns:a16="http://schemas.microsoft.com/office/drawing/2014/main" id="{4C26D18C-F7AE-81E1-CB38-0E058823A9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3543353"/>
              </p:ext>
            </p:extLst>
          </p:nvPr>
        </p:nvGraphicFramePr>
        <p:xfrm>
          <a:off x="0" y="3706987"/>
          <a:ext cx="5486400" cy="4319750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3037392">
                  <a:extLst>
                    <a:ext uri="{9D8B030D-6E8A-4147-A177-3AD203B41FA5}">
                      <a16:colId xmlns:a16="http://schemas.microsoft.com/office/drawing/2014/main" val="719827076"/>
                    </a:ext>
                  </a:extLst>
                </a:gridCol>
                <a:gridCol w="2449008">
                  <a:extLst>
                    <a:ext uri="{9D8B030D-6E8A-4147-A177-3AD203B41FA5}">
                      <a16:colId xmlns:a16="http://schemas.microsoft.com/office/drawing/2014/main" val="2167991154"/>
                    </a:ext>
                  </a:extLst>
                </a:gridCol>
              </a:tblGrid>
              <a:tr h="39884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Displacement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7633  m</a:t>
                      </a:r>
                      <a:r>
                        <a:rPr lang="en-US" sz="1300" kern="100" baseline="30000" dirty="0">
                          <a:effectLst/>
                        </a:rPr>
                        <a:t>3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1990179521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Draft Amidships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6.05 m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875215670"/>
                  </a:ext>
                </a:extLst>
              </a:tr>
              <a:tr h="3988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WL Length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89.102 m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2967080985"/>
                  </a:ext>
                </a:extLst>
              </a:tr>
              <a:tr h="3988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Beam max on WL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18.8 m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1937685391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Water plane Area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1530.140 m</a:t>
                      </a:r>
                      <a:r>
                        <a:rPr lang="en-US" sz="1300" kern="100" baseline="30000" dirty="0">
                          <a:effectLst/>
                        </a:rPr>
                        <a:t>2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190042898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Amidship Area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111.25 m</a:t>
                      </a:r>
                      <a:r>
                        <a:rPr lang="en-US" sz="1300" kern="100" baseline="30000" dirty="0">
                          <a:effectLst/>
                        </a:rPr>
                        <a:t>2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4220222386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Wetted Area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2318.7 m</a:t>
                      </a:r>
                      <a:r>
                        <a:rPr lang="en-US" sz="1300" kern="100" baseline="30000" dirty="0">
                          <a:effectLst/>
                        </a:rPr>
                        <a:t>2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3049746144"/>
                  </a:ext>
                </a:extLst>
              </a:tr>
              <a:tr h="3988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Prismatic coeff. (Cp)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0.751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3778795023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Block coeff. (Cb)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0.734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4195809175"/>
                  </a:ext>
                </a:extLst>
              </a:tr>
              <a:tr h="3988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Max Sect. area coeff. (Cm)</a:t>
                      </a:r>
                      <a:endParaRPr lang="en-US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0.978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2274431879"/>
                  </a:ext>
                </a:extLst>
              </a:tr>
              <a:tr h="387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 err="1">
                          <a:effectLst/>
                        </a:rPr>
                        <a:t>Waterpl</a:t>
                      </a:r>
                      <a:r>
                        <a:rPr lang="en-US" sz="1300" kern="100" dirty="0">
                          <a:effectLst/>
                        </a:rPr>
                        <a:t>. area </a:t>
                      </a:r>
                      <a:r>
                        <a:rPr lang="en-US" sz="1300" kern="100" dirty="0" err="1">
                          <a:effectLst/>
                        </a:rPr>
                        <a:t>coeff</a:t>
                      </a:r>
                      <a:r>
                        <a:rPr lang="en-US" sz="1300" kern="100" dirty="0">
                          <a:effectLst/>
                        </a:rPr>
                        <a:t>. (</a:t>
                      </a:r>
                      <a:r>
                        <a:rPr lang="en-US" sz="1300" kern="100" dirty="0" err="1">
                          <a:effectLst/>
                        </a:rPr>
                        <a:t>Cwp</a:t>
                      </a:r>
                      <a:r>
                        <a:rPr lang="en-US" sz="1300" kern="100" dirty="0">
                          <a:effectLst/>
                        </a:rPr>
                        <a:t>)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0.913</a:t>
                      </a:r>
                      <a:endParaRPr lang="en-US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115" marR="54115" marT="0" marB="0"/>
                </a:tc>
                <a:extLst>
                  <a:ext uri="{0D108BD9-81ED-4DB2-BD59-A6C34878D82A}">
                    <a16:rowId xmlns:a16="http://schemas.microsoft.com/office/drawing/2014/main" val="400443742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2" name="3D Model 61">
                <a:extLst>
                  <a:ext uri="{FF2B5EF4-FFF2-40B4-BE49-F238E27FC236}">
                    <a16:creationId xmlns:a16="http://schemas.microsoft.com/office/drawing/2014/main" id="{10398ACD-3F35-989D-C718-05BCD78E785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58842085"/>
                  </p:ext>
                </p:extLst>
              </p:nvPr>
            </p:nvGraphicFramePr>
            <p:xfrm>
              <a:off x="-5276255" y="282055"/>
              <a:ext cx="2299642" cy="1997991"/>
            </p:xfrm>
            <a:graphic>
              <a:graphicData uri="http://schemas.microsoft.com/office/drawing/2017/model3d">
                <am3d:model3d r:embed="rId15">
                  <am3d:spPr>
                    <a:xfrm>
                      <a:off x="0" y="0"/>
                      <a:ext cx="2299642" cy="1997991"/>
                    </a:xfrm>
                    <a:prstGeom prst="rect">
                      <a:avLst/>
                    </a:prstGeom>
                  </am3d:spPr>
                  <am3d:camera>
                    <am3d:pos x="0" y="0" z="6400214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51620" d="1000000"/>
                    <am3d:preTrans dx="3373" dy="-15456556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72459" ay="307331" az="33384"/>
                    <am3d:postTrans dx="0" dy="0" dz="0"/>
                  </am3d:trans>
                  <am3d:raster rName="Office3DRenderer" rVer="16.0.8326">
                    <am3d:blip r:embed="rId16"/>
                  </am3d:raster>
                  <am3d:objViewport viewportSz="30525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2" name="3D Model 61">
                <a:extLst>
                  <a:ext uri="{FF2B5EF4-FFF2-40B4-BE49-F238E27FC236}">
                    <a16:creationId xmlns:a16="http://schemas.microsoft.com/office/drawing/2014/main" id="{10398ACD-3F35-989D-C718-05BCD78E785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5276255" y="282055"/>
                <a:ext cx="2299642" cy="1997991"/>
              </a:xfrm>
              <a:prstGeom prst="rect">
                <a:avLst/>
              </a:prstGeom>
            </p:spPr>
          </p:pic>
        </mc:Fallback>
      </mc:AlternateContent>
      <p:sp>
        <p:nvSpPr>
          <p:cNvPr id="64" name="TextBox 63">
            <a:extLst>
              <a:ext uri="{FF2B5EF4-FFF2-40B4-BE49-F238E27FC236}">
                <a16:creationId xmlns:a16="http://schemas.microsoft.com/office/drawing/2014/main" id="{F2791801-D6DE-D2FD-D166-7A49BE83FF65}"/>
              </a:ext>
            </a:extLst>
          </p:cNvPr>
          <p:cNvSpPr txBox="1"/>
          <p:nvPr/>
        </p:nvSpPr>
        <p:spPr>
          <a:xfrm>
            <a:off x="9165590" y="6749223"/>
            <a:ext cx="5142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ctr" rtl="1"/>
            <a:r>
              <a:rPr lang="fa-IR" sz="3200" dirty="0">
                <a:solidFill>
                  <a:schemeClr val="accent4"/>
                </a:solidFill>
                <a:cs typeface="+mj-cs"/>
              </a:rPr>
              <a:t>تخمین ابعاد بدنه</a:t>
            </a:r>
            <a:endParaRPr lang="en-US" sz="3200" dirty="0">
              <a:solidFill>
                <a:schemeClr val="accent4"/>
              </a:solidFill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0BBB6-1C2B-0708-A377-E53D20131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920" y="1209559"/>
            <a:ext cx="11394640" cy="60446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F4FD8A-F8E0-31E8-B98B-835776186E75}"/>
              </a:ext>
            </a:extLst>
          </p:cNvPr>
          <p:cNvSpPr txBox="1"/>
          <p:nvPr/>
        </p:nvSpPr>
        <p:spPr>
          <a:xfrm>
            <a:off x="8982710" y="521143"/>
            <a:ext cx="5142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r" rtl="1"/>
            <a:r>
              <a:rPr lang="fa-IR" sz="3200" dirty="0">
                <a:solidFill>
                  <a:schemeClr val="accent4"/>
                </a:solidFill>
                <a:cs typeface="+mj-cs"/>
              </a:rPr>
              <a:t>طراحی بدنه و خطوط بدنه</a:t>
            </a:r>
            <a:endParaRPr lang="en-US" sz="3200" dirty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7AF4DB-2CFD-322B-070A-DE58687C6874}"/>
              </a:ext>
            </a:extLst>
          </p:cNvPr>
          <p:cNvSpPr txBox="1"/>
          <p:nvPr/>
        </p:nvSpPr>
        <p:spPr>
          <a:xfrm>
            <a:off x="11450320" y="1318305"/>
            <a:ext cx="37388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000" dirty="0">
                <a:solidFill>
                  <a:prstClr val="white"/>
                </a:solidFill>
                <a:cs typeface="B Lotus" panose="00000400000000000000" pitchFamily="2" charset="-78"/>
              </a:rPr>
              <a:t>نوع فرم بدنه : </a:t>
            </a:r>
            <a:r>
              <a:rPr lang="en-US" sz="2000" dirty="0">
                <a:solidFill>
                  <a:prstClr val="white"/>
                </a:solidFill>
                <a:cs typeface="B Lotus" panose="00000400000000000000" pitchFamily="2" charset="-78"/>
              </a:rPr>
              <a:t>trawler</a:t>
            </a:r>
            <a:endParaRPr lang="fa-IR" sz="2000" dirty="0">
              <a:solidFill>
                <a:prstClr val="white"/>
              </a:solidFill>
              <a:cs typeface="B Lotus" panose="00000400000000000000" pitchFamily="2" charset="-78"/>
            </a:endParaRPr>
          </a:p>
          <a:p>
            <a:pPr marL="1142983" lvl="1" indent="-457200" algn="r" defTabSz="1219170" rtl="1">
              <a:spcBef>
                <a:spcPct val="20000"/>
              </a:spcBef>
              <a:buFont typeface="Arial" pitchFamily="34" charset="0"/>
              <a:buChar char="–"/>
            </a:pPr>
            <a:r>
              <a:rPr lang="fa-IR" sz="2000" dirty="0">
                <a:solidFill>
                  <a:prstClr val="white"/>
                </a:solidFill>
                <a:cs typeface="B Lotus" panose="00000400000000000000" pitchFamily="2" charset="-78"/>
              </a:rPr>
              <a:t>کاهش مقاومت موج سازی: بالب</a:t>
            </a:r>
          </a:p>
        </p:txBody>
      </p:sp>
    </p:spTree>
    <p:extLst>
      <p:ext uri="{BB962C8B-B14F-4D97-AF65-F5344CB8AC3E}">
        <p14:creationId xmlns:p14="http://schemas.microsoft.com/office/powerpoint/2010/main" val="236504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FDFCCA-6D6D-2334-AC6D-7B3513ADEB52}"/>
              </a:ext>
            </a:extLst>
          </p:cNvPr>
          <p:cNvSpPr txBox="1"/>
          <p:nvPr/>
        </p:nvSpPr>
        <p:spPr>
          <a:xfrm>
            <a:off x="8982710" y="521143"/>
            <a:ext cx="5142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97" indent="-457200" algn="r" rtl="1"/>
            <a:r>
              <a:rPr lang="fa-IR" sz="3200" dirty="0">
                <a:solidFill>
                  <a:schemeClr val="accent4"/>
                </a:solidFill>
                <a:cs typeface="+mj-cs"/>
              </a:rPr>
              <a:t>شکل سه بعدی بدنه</a:t>
            </a:r>
            <a:endParaRPr lang="en-US" sz="3200" dirty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93085F-5F77-1FD3-E580-C530A08D1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75" y="211085"/>
            <a:ext cx="10034689" cy="398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9F6AD7-993B-9371-454F-5EF036BBA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75" y="4423347"/>
            <a:ext cx="10034689" cy="328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6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 Light"/>
        <a:ea typeface=""/>
        <a:cs typeface="B Titr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7586</TotalTime>
  <Words>836</Words>
  <Application>Microsoft Office PowerPoint</Application>
  <PresentationFormat>Custom</PresentationFormat>
  <Paragraphs>170</Paragraphs>
  <Slides>31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B Titr</vt:lpstr>
      <vt:lpstr>Arial</vt:lpstr>
      <vt:lpstr>Times New Roman</vt:lpstr>
      <vt:lpstr>Raleway</vt:lpstr>
      <vt:lpstr>Heebo Bold</vt:lpstr>
      <vt:lpstr>Montserrat</vt:lpstr>
      <vt:lpstr>B Lotus</vt:lpstr>
      <vt:lpstr>Calibri</vt:lpstr>
      <vt:lpstr>B Nazanin</vt:lpstr>
      <vt:lpstr>Prata</vt:lpstr>
      <vt:lpstr>Cambria Math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نسبت ae/a0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ayda khanali</cp:lastModifiedBy>
  <cp:revision>51</cp:revision>
  <dcterms:created xsi:type="dcterms:W3CDTF">2024-10-14T12:10:04Z</dcterms:created>
  <dcterms:modified xsi:type="dcterms:W3CDTF">2025-01-15T09:07:52Z</dcterms:modified>
</cp:coreProperties>
</file>